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450" r:id="rId3"/>
    <p:sldId id="451" r:id="rId4"/>
    <p:sldId id="453" r:id="rId5"/>
    <p:sldId id="454" r:id="rId6"/>
    <p:sldId id="452" r:id="rId7"/>
    <p:sldId id="455" r:id="rId8"/>
    <p:sldId id="457" r:id="rId9"/>
    <p:sldId id="463" r:id="rId10"/>
    <p:sldId id="519" r:id="rId11"/>
    <p:sldId id="520" r:id="rId12"/>
    <p:sldId id="521" r:id="rId13"/>
    <p:sldId id="522" r:id="rId14"/>
    <p:sldId id="448" r:id="rId15"/>
    <p:sldId id="298" r:id="rId16"/>
    <p:sldId id="300" r:id="rId17"/>
    <p:sldId id="304" r:id="rId18"/>
    <p:sldId id="306" r:id="rId19"/>
    <p:sldId id="468" r:id="rId20"/>
    <p:sldId id="876" r:id="rId21"/>
    <p:sldId id="467" r:id="rId22"/>
    <p:sldId id="470" r:id="rId23"/>
    <p:sldId id="473" r:id="rId24"/>
    <p:sldId id="878" r:id="rId25"/>
    <p:sldId id="879" r:id="rId26"/>
    <p:sldId id="880" r:id="rId27"/>
    <p:sldId id="881" r:id="rId28"/>
    <p:sldId id="474" r:id="rId29"/>
    <p:sldId id="475" r:id="rId30"/>
    <p:sldId id="877" r:id="rId31"/>
    <p:sldId id="882" r:id="rId32"/>
    <p:sldId id="884" r:id="rId33"/>
    <p:sldId id="885" r:id="rId34"/>
    <p:sldId id="883" r:id="rId35"/>
    <p:sldId id="476" r:id="rId36"/>
    <p:sldId id="477" r:id="rId37"/>
    <p:sldId id="846" r:id="rId38"/>
    <p:sldId id="847" r:id="rId39"/>
    <p:sldId id="754" r:id="rId40"/>
    <p:sldId id="755" r:id="rId41"/>
    <p:sldId id="756" r:id="rId42"/>
    <p:sldId id="757" r:id="rId43"/>
    <p:sldId id="758" r:id="rId44"/>
    <p:sldId id="760" r:id="rId45"/>
    <p:sldId id="595" r:id="rId46"/>
    <p:sldId id="764" r:id="rId47"/>
    <p:sldId id="765" r:id="rId48"/>
    <p:sldId id="763" r:id="rId49"/>
    <p:sldId id="770" r:id="rId50"/>
    <p:sldId id="771" r:id="rId51"/>
    <p:sldId id="769" r:id="rId52"/>
    <p:sldId id="358" r:id="rId53"/>
    <p:sldId id="856" r:id="rId54"/>
    <p:sldId id="859" r:id="rId55"/>
    <p:sldId id="379" r:id="rId56"/>
    <p:sldId id="860" r:id="rId57"/>
    <p:sldId id="861" r:id="rId58"/>
    <p:sldId id="862" r:id="rId59"/>
    <p:sldId id="875" r:id="rId60"/>
    <p:sldId id="410" r:id="rId61"/>
    <p:sldId id="868" r:id="rId62"/>
    <p:sldId id="869" r:id="rId63"/>
    <p:sldId id="870" r:id="rId64"/>
    <p:sldId id="373" r:id="rId65"/>
    <p:sldId id="471" r:id="rId66"/>
    <p:sldId id="480" r:id="rId67"/>
    <p:sldId id="872" r:id="rId68"/>
    <p:sldId id="873" r:id="rId69"/>
    <p:sldId id="871" r:id="rId70"/>
    <p:sldId id="874" r:id="rId71"/>
    <p:sldId id="886" r:id="rId72"/>
    <p:sldId id="472" r:id="rId73"/>
    <p:sldId id="481" r:id="rId74"/>
    <p:sldId id="887" r:id="rId75"/>
    <p:sldId id="482" r:id="rId76"/>
    <p:sldId id="483" r:id="rId77"/>
    <p:sldId id="484" r:id="rId78"/>
    <p:sldId id="485" r:id="rId79"/>
    <p:sldId id="487" r:id="rId80"/>
    <p:sldId id="488" r:id="rId81"/>
    <p:sldId id="888" r:id="rId82"/>
    <p:sldId id="489" r:id="rId83"/>
    <p:sldId id="490" r:id="rId84"/>
    <p:sldId id="889" r:id="rId85"/>
    <p:sldId id="469" r:id="rId86"/>
    <p:sldId id="305" r:id="rId87"/>
    <p:sldId id="890" r:id="rId88"/>
    <p:sldId id="891" r:id="rId89"/>
    <p:sldId id="892" r:id="rId90"/>
    <p:sldId id="897" r:id="rId91"/>
    <p:sldId id="894" r:id="rId92"/>
    <p:sldId id="308" r:id="rId93"/>
    <p:sldId id="324" r:id="rId94"/>
    <p:sldId id="309" r:id="rId95"/>
    <p:sldId id="310" r:id="rId96"/>
    <p:sldId id="311" r:id="rId97"/>
    <p:sldId id="312" r:id="rId98"/>
    <p:sldId id="313" r:id="rId99"/>
    <p:sldId id="314" r:id="rId100"/>
    <p:sldId id="893" r:id="rId101"/>
    <p:sldId id="492" r:id="rId102"/>
    <p:sldId id="895" r:id="rId103"/>
    <p:sldId id="896" r:id="rId104"/>
    <p:sldId id="900" r:id="rId105"/>
    <p:sldId id="898" r:id="rId106"/>
    <p:sldId id="899" r:id="rId107"/>
    <p:sldId id="901" r:id="rId108"/>
    <p:sldId id="902" r:id="rId109"/>
    <p:sldId id="903" r:id="rId110"/>
    <p:sldId id="904" r:id="rId111"/>
    <p:sldId id="906" r:id="rId112"/>
    <p:sldId id="907" r:id="rId113"/>
    <p:sldId id="908" r:id="rId114"/>
    <p:sldId id="303" r:id="rId115"/>
    <p:sldId id="307" r:id="rId116"/>
    <p:sldId id="322" r:id="rId117"/>
    <p:sldId id="315" r:id="rId118"/>
    <p:sldId id="323" r:id="rId119"/>
    <p:sldId id="325" r:id="rId120"/>
    <p:sldId id="326" r:id="rId121"/>
    <p:sldId id="464" r:id="rId122"/>
    <p:sldId id="465" r:id="rId123"/>
    <p:sldId id="317" r:id="rId124"/>
    <p:sldId id="318" r:id="rId125"/>
    <p:sldId id="319" r:id="rId126"/>
    <p:sldId id="320" r:id="rId127"/>
    <p:sldId id="321" r:id="rId128"/>
    <p:sldId id="466" r:id="rId129"/>
    <p:sldId id="494" r:id="rId130"/>
    <p:sldId id="516" r:id="rId131"/>
    <p:sldId id="517" r:id="rId132"/>
    <p:sldId id="518" r:id="rId133"/>
    <p:sldId id="508" r:id="rId134"/>
    <p:sldId id="509" r:id="rId135"/>
    <p:sldId id="510" r:id="rId136"/>
    <p:sldId id="511" r:id="rId137"/>
    <p:sldId id="512" r:id="rId138"/>
    <p:sldId id="513" r:id="rId139"/>
    <p:sldId id="514" r:id="rId140"/>
    <p:sldId id="515" r:id="rId141"/>
    <p:sldId id="493" r:id="rId142"/>
    <p:sldId id="498" r:id="rId143"/>
    <p:sldId id="499" r:id="rId144"/>
    <p:sldId id="500" r:id="rId145"/>
    <p:sldId id="501" r:id="rId146"/>
    <p:sldId id="503" r:id="rId147"/>
    <p:sldId id="502" r:id="rId148"/>
    <p:sldId id="504" r:id="rId149"/>
    <p:sldId id="505" r:id="rId150"/>
    <p:sldId id="506" r:id="rId151"/>
    <p:sldId id="507" r:id="rId152"/>
    <p:sldId id="497" r:id="rId153"/>
    <p:sldId id="495" r:id="rId154"/>
    <p:sldId id="496" r:id="rId155"/>
    <p:sldId id="327" r:id="rId15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682"/>
    <p:restoredTop sz="94637"/>
  </p:normalViewPr>
  <p:slideViewPr>
    <p:cSldViewPr snapToGrid="0" snapToObjects="1">
      <p:cViewPr varScale="1">
        <p:scale>
          <a:sx n="108" d="100"/>
          <a:sy n="108" d="100"/>
        </p:scale>
        <p:origin x="208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tableStyles" Target="tableStyle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54FB9-D388-B94B-9282-6B0303197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BAB007-EB4F-C94A-9787-62D5C019C3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DAEB54-43C7-3B4C-8DC0-2636CC45D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DBE148-5D63-A143-B2DA-E626DA1C9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27FEB-33EB-DF48-8315-3620422BF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6860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14E5A-8D03-D142-A959-DDE81413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67F576-282C-D34A-8C18-1CFC08661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50B6-5E6B-1043-87EE-51891C104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4BD06E-7082-E14A-B4D3-D4EA7C4C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EFBD4D-D96E-2944-AEAA-EF8650603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48664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FFCF176-70E6-D046-908D-587C72E28D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71E8F5-334D-F04A-8956-CDE3E3EBF5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FF01D-E458-EC4F-94F8-3E6FDA50F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54319-E877-6E43-8B78-8E1F2EA17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5A31A-19B6-0C4D-8307-0DF77BBA8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95872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05462-6244-EB48-836A-EF8C9FDB5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D2761-B6B5-C940-81A0-6B5048E15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A8093E-B510-BE44-B422-461915D2E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E32296-F83C-D84D-BAD9-CE8F7F1EC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86561-3652-9742-BD08-BD20AB862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1781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724B8-187A-7B46-8794-944D2978C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170952-5F7E-354A-8339-0EFB4835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9B023-7CB9-A14E-A09C-324E2589A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1244C-73E0-6C4B-810B-E4F9031EE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C2F77-0D85-8C47-AEA1-64B72CC61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8418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8E89CE-BAF9-AC49-B932-8E16A1636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FFA155-4774-2A4B-A756-216A235502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EB84F8-F574-9A40-8701-2CC5DCFEB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0FC373-0B6E-8649-9F28-8E6E68FC5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8CA17C-EF35-6947-873F-9229ADDC4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30BF55-8D0C-344F-9A8E-C1C2A11AB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90643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BE3D8-4E4A-194D-83E8-15653684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24D48-4615-3144-8DD4-1C06B618C1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0ACAE-F745-9A46-932C-FBD2DCE82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0E4C8E-EF6E-0A43-9053-4659B5C6DE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33B74D-7AFB-CB4D-9C09-FFBC02ECB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294975-318E-2F45-81BA-73A569572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DE0AB2-3A86-3D4A-A377-4AF875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0047D5-41D5-6A44-9A2A-3B4835F8F0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565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54165-534B-C244-8355-CCE398493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DAFD59A-1D30-854F-942E-DDC2DC3C8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0641E8-AF07-EB41-A86B-D1C238524E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E45EF6-ECC6-DE49-849A-BE0A81A0E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9962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A120F-3C4A-7149-8891-94456C4CA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27BA6-8C6F-7E4D-B6FE-0C451774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A9AA0-151E-304E-8F57-0F682405D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973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F6EC8-6114-A340-A9F2-BE1A0D48E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065F8-65CB-6C43-9B16-24FAFFCB8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589233-3739-9649-B6F6-D6888132E0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F7FB6A-E895-C14C-987C-3D9077483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4D5775-17F0-3948-AF72-8867C6297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80BAD1-EE32-4446-9428-4628960D9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46960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5A2A2-D98F-E94C-BD4E-32BD254E7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2D649-6B37-5D4E-928E-AAB114F1E1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9F7535-FBA0-CE45-BE32-36FC3612A3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4CBE1-8C0B-2842-ABCC-AFB803432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15E85-1B09-534E-BBA8-8A86776C4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6F45A-B091-BA4C-AEBC-910C37686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77745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CC6537-4C2A-2E4A-9642-E512E4DAA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l-P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65C909-FCE4-3047-A757-A2002D563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DA62FF-791D-1B46-BC17-B31452A0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C2FE5-8FB8-574D-A4C9-32472DC451E0}" type="datetimeFigureOut">
              <a:rPr lang="pl-PL" smtClean="0"/>
              <a:t>03.12.2021</a:t>
            </a:fld>
            <a:endParaRPr lang="pl-P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303477-EAF7-0D4B-86E7-3F58ADF4A8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0D77A3-AFA3-684B-84AC-02751A200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EB5154-9110-7345-9752-F7090F2C087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03331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uxjournal.com/article/6345" TargetMode="Externa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blog/kafka-fastest-messaging-system/" TargetMode="External"/><Relationship Id="rId2" Type="http://schemas.openxmlformats.org/officeDocument/2006/relationships/hyperlink" Target="https://softwaremill.com/mqperf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producerapi" TargetMode="Externa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sumerapi" TargetMode="Externa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/streams" TargetMode="Externa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s://kafka.apache.org/documentation.html#connect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ateuszdyminski.com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microservices.io/patterns/data/domain-event.html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s://kafka.apache.org/intro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6628" y="1783959"/>
            <a:ext cx="4645250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GB" dirty="0">
                <a:solidFill>
                  <a:schemeClr val="bg1"/>
                </a:solidFill>
              </a:rPr>
              <a:t>Distributed Messaging with Apache Kafka</a:t>
            </a:r>
            <a:endParaRPr lang="pl-PL" dirty="0">
              <a:solidFill>
                <a:schemeClr val="bg1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F10958-9D40-B04B-8C45-DF1EEF3A40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7" y="4750893"/>
            <a:ext cx="4645250" cy="1147863"/>
          </a:xfrm>
        </p:spPr>
        <p:txBody>
          <a:bodyPr anchor="t">
            <a:normAutofit/>
          </a:bodyPr>
          <a:lstStyle/>
          <a:p>
            <a:pPr algn="l"/>
            <a:r>
              <a:rPr lang="pl-PL" sz="2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Mateusz Dymiński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EEE7C0-AC60-9042-AA5B-3ADA70EE5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382" y="720993"/>
            <a:ext cx="4047843" cy="4047843"/>
          </a:xfrm>
          <a:prstGeom prst="rect">
            <a:avLst/>
          </a:prstGeom>
        </p:spPr>
      </p:pic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45F3BB8D-42A8-9241-899B-4DE267B65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7080"/>
            <a:ext cx="4105780" cy="1551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5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Overview of Distributed Messaging Systems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What's Apache Kafka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When it's worth to use Apache Kafka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Use Cases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Alternatives to Kafka</a:t>
            </a:r>
          </a:p>
          <a:p>
            <a:r>
              <a:rPr lang="en-GB" dirty="0">
                <a:solidFill>
                  <a:schemeClr val="bg1"/>
                </a:solidFill>
              </a:rPr>
              <a:t>Design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Motivation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Persistence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Efficiency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Producer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The Consumer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Message Delivery Semantics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Replication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239091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dirty="0"/>
              <a:t>Persistence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520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>
                <a:solidFill>
                  <a:schemeClr val="bg1"/>
                </a:solidFill>
              </a:rPr>
              <a:t>Topic partitions and log segments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 data in a topic partition is split into log segments. </a:t>
            </a:r>
          </a:p>
          <a:p>
            <a:r>
              <a:rPr lang="en-GB" dirty="0">
                <a:solidFill>
                  <a:schemeClr val="bg1"/>
                </a:solidFill>
              </a:rPr>
              <a:t>For each log segment, there is a file on disk. </a:t>
            </a:r>
          </a:p>
          <a:p>
            <a:r>
              <a:rPr lang="en-GB" dirty="0">
                <a:solidFill>
                  <a:schemeClr val="bg1"/>
                </a:solidFill>
              </a:rPr>
              <a:t>One of the segments is the active segment into which messages are currently written. </a:t>
            </a:r>
          </a:p>
          <a:p>
            <a:r>
              <a:rPr lang="en-GB" dirty="0">
                <a:solidFill>
                  <a:schemeClr val="bg1"/>
                </a:solidFill>
              </a:rPr>
              <a:t>Once the size or time limit of the active segment is reached, the corresponding file is closed and a new one is opened. </a:t>
            </a:r>
          </a:p>
          <a:p>
            <a:r>
              <a:rPr lang="en-GB" dirty="0">
                <a:solidFill>
                  <a:schemeClr val="bg1"/>
                </a:solidFill>
              </a:rPr>
              <a:t>By splitting the data of a topic partition into segments, Kafka can purge and compact messages from the non-active segments.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>
                <a:solidFill>
                  <a:schemeClr val="bg1"/>
                </a:solidFill>
              </a:rPr>
              <a:t>Topic partitions and log segments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When the data is written to a log segment, by default it is not flushed to disk immediately. </a:t>
            </a:r>
          </a:p>
          <a:p>
            <a:r>
              <a:rPr lang="en-GB" dirty="0">
                <a:solidFill>
                  <a:schemeClr val="bg1"/>
                </a:solidFill>
              </a:rPr>
              <a:t>Kafka relies on the underlying operating system to lazily flush the data to disk, which improves performance. </a:t>
            </a:r>
          </a:p>
          <a:p>
            <a:r>
              <a:rPr lang="en-GB" dirty="0">
                <a:solidFill>
                  <a:schemeClr val="bg1"/>
                </a:solidFill>
              </a:rPr>
              <a:t>Although this might appear to increase the risk of data loss, in most cases, each topic partition will be configured to have more than 1 replica. </a:t>
            </a:r>
          </a:p>
          <a:p>
            <a:r>
              <a:rPr lang="en-GB" dirty="0">
                <a:solidFill>
                  <a:schemeClr val="bg1"/>
                </a:solidFill>
              </a:rPr>
              <a:t>So, the data will exist on more than one broker.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46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>
                <a:solidFill>
                  <a:schemeClr val="bg1"/>
                </a:solidFill>
              </a:rPr>
              <a:t>Topic partitions and log segments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GB" dirty="0">
                <a:solidFill>
                  <a:schemeClr val="bg1"/>
                </a:solidFill>
              </a:rPr>
              <a:t>Kafka has server and per-topic configuration parameters that allow the frequency of flushing of segment data to disk </a:t>
            </a:r>
          </a:p>
          <a:p>
            <a:pPr fontAlgn="base"/>
            <a:r>
              <a:rPr lang="en-GB" dirty="0">
                <a:solidFill>
                  <a:schemeClr val="bg1"/>
                </a:solidFill>
              </a:rPr>
              <a:t>In general, you should not override the default of allowing the operating system to decide when to flush the segment data to disk</a:t>
            </a:r>
          </a:p>
          <a:p>
            <a:pPr fontAlgn="base"/>
            <a:r>
              <a:rPr lang="en-GB" dirty="0">
                <a:solidFill>
                  <a:schemeClr val="bg1"/>
                </a:solidFill>
              </a:rPr>
              <a:t>You should rely on replication for the durability of your data.</a:t>
            </a:r>
          </a:p>
          <a:p>
            <a:pPr fontAlgn="base"/>
            <a:r>
              <a:rPr lang="en-GB" dirty="0">
                <a:solidFill>
                  <a:schemeClr val="bg1"/>
                </a:solidFill>
              </a:rPr>
              <a:t>Kafka deeply leverages the Linux page cache and </a:t>
            </a: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zero-copy</a:t>
            </a:r>
            <a:r>
              <a:rPr lang="en-GB" dirty="0">
                <a:solidFill>
                  <a:schemeClr val="bg1"/>
                </a:solidFill>
              </a:rPr>
              <a:t> mechanism to avoid copying data into user space.</a:t>
            </a: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37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 fontAlgn="base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Persistence</a:t>
            </a:r>
          </a:p>
        </p:txBody>
      </p:sp>
      <p:pic>
        <p:nvPicPr>
          <p:cNvPr id="3" name="Content Placeholder 2" descr="Chart, bar chart&#10;&#10;Description automatically generated">
            <a:extLst>
              <a:ext uri="{FF2B5EF4-FFF2-40B4-BE49-F238E27FC236}">
                <a16:creationId xmlns:a16="http://schemas.microsoft.com/office/drawing/2014/main" id="{4CADD1D1-0073-774E-B423-0AA2D41B8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525" y="513870"/>
            <a:ext cx="7982281" cy="58869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A51822-66B0-7149-B063-4EB696F7AC77}"/>
              </a:ext>
            </a:extLst>
          </p:cNvPr>
          <p:cNvSpPr txBox="1"/>
          <p:nvPr/>
        </p:nvSpPr>
        <p:spPr>
          <a:xfrm>
            <a:off x="3906983" y="6488668"/>
            <a:ext cx="69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www.confluent.io</a:t>
            </a:r>
            <a:r>
              <a:rPr lang="en-GB" dirty="0"/>
              <a:t>/blog/</a:t>
            </a:r>
            <a:r>
              <a:rPr lang="en-GB" dirty="0" err="1"/>
              <a:t>kafka</a:t>
            </a:r>
            <a:r>
              <a:rPr lang="en-GB" dirty="0"/>
              <a:t>-fastest-messaging-system/</a:t>
            </a:r>
          </a:p>
        </p:txBody>
      </p:sp>
    </p:spTree>
    <p:extLst>
      <p:ext uri="{BB962C8B-B14F-4D97-AF65-F5344CB8AC3E}">
        <p14:creationId xmlns:p14="http://schemas.microsoft.com/office/powerpoint/2010/main" val="294324869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dirty="0"/>
              <a:t>Performance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469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Great </a:t>
            </a:r>
            <a:r>
              <a:rPr lang="pl-PL" sz="2800" dirty="0" err="1">
                <a:solidFill>
                  <a:schemeClr val="bg1"/>
                </a:solidFill>
              </a:rPr>
              <a:t>articles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which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covers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topic</a:t>
            </a:r>
            <a:r>
              <a:rPr lang="pl-PL" sz="2800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pl-PL" dirty="0">
                <a:solidFill>
                  <a:schemeClr val="bg1"/>
                </a:solidFill>
                <a:hlinkClick r:id="rId2"/>
              </a:rPr>
              <a:t>https://softwaremill.com/mqperf/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  <a:hlinkClick r:id="rId3"/>
              </a:rPr>
              <a:t>https://www.confluent.io/blog/kafka-fastest-messaging-system/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To sum </a:t>
            </a:r>
            <a:r>
              <a:rPr lang="pl-PL" dirty="0" err="1">
                <a:solidFill>
                  <a:schemeClr val="bg1"/>
                </a:solidFill>
              </a:rPr>
              <a:t>things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457200" lvl="1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marL="457200" lvl="1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2018F848-6A61-1142-8392-43A04C21B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7600" y="4001294"/>
            <a:ext cx="9956800" cy="156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13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pic>
        <p:nvPicPr>
          <p:cNvPr id="3" name="Content Placeholder 2" descr="Chart, bar chart&#10;&#10;Description automatically generated">
            <a:extLst>
              <a:ext uri="{FF2B5EF4-FFF2-40B4-BE49-F238E27FC236}">
                <a16:creationId xmlns:a16="http://schemas.microsoft.com/office/drawing/2014/main" id="{A87DD88A-D34F-9949-A5E1-C657FE3F9C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252" y="1825625"/>
            <a:ext cx="5351496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C3605D-4BA9-2541-8532-569EE1A42CAA}"/>
              </a:ext>
            </a:extLst>
          </p:cNvPr>
          <p:cNvSpPr txBox="1"/>
          <p:nvPr/>
        </p:nvSpPr>
        <p:spPr>
          <a:xfrm>
            <a:off x="1318161" y="6311900"/>
            <a:ext cx="6956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www.confluent.io</a:t>
            </a:r>
            <a:r>
              <a:rPr lang="en-GB" dirty="0">
                <a:solidFill>
                  <a:schemeClr val="bg1"/>
                </a:solidFill>
              </a:rPr>
              <a:t>/blog/</a:t>
            </a:r>
            <a:r>
              <a:rPr lang="en-GB" dirty="0" err="1">
                <a:solidFill>
                  <a:schemeClr val="bg1"/>
                </a:solidFill>
              </a:rPr>
              <a:t>kafka</a:t>
            </a:r>
            <a:r>
              <a:rPr lang="en-GB" dirty="0">
                <a:solidFill>
                  <a:schemeClr val="bg1"/>
                </a:solidFill>
              </a:rPr>
              <a:t>-fastest-messaging-system/</a:t>
            </a:r>
          </a:p>
        </p:txBody>
      </p:sp>
    </p:spTree>
    <p:extLst>
      <p:ext uri="{BB962C8B-B14F-4D97-AF65-F5344CB8AC3E}">
        <p14:creationId xmlns:p14="http://schemas.microsoft.com/office/powerpoint/2010/main" val="158833337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C3605D-4BA9-2541-8532-569EE1A42CAA}"/>
              </a:ext>
            </a:extLst>
          </p:cNvPr>
          <p:cNvSpPr txBox="1"/>
          <p:nvPr/>
        </p:nvSpPr>
        <p:spPr>
          <a:xfrm>
            <a:off x="1318161" y="6311900"/>
            <a:ext cx="4159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softwaremill.com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mqperf</a:t>
            </a:r>
            <a:r>
              <a:rPr lang="en-GB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8" name="Content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C628B3D3-F7D9-AE41-832C-04661CDD0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1598" y="1306286"/>
            <a:ext cx="7748804" cy="4870677"/>
          </a:xfrm>
        </p:spPr>
      </p:pic>
    </p:spTree>
    <p:extLst>
      <p:ext uri="{BB962C8B-B14F-4D97-AF65-F5344CB8AC3E}">
        <p14:creationId xmlns:p14="http://schemas.microsoft.com/office/powerpoint/2010/main" val="125771470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>
                <a:solidFill>
                  <a:schemeClr val="bg1"/>
                </a:solidFill>
              </a:rPr>
              <a:t>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ACB55-0588-E844-876D-A36CCEE0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Kafka has almost always best throughput</a:t>
            </a:r>
          </a:p>
          <a:p>
            <a:r>
              <a:rPr lang="en-GB" dirty="0">
                <a:solidFill>
                  <a:schemeClr val="bg1"/>
                </a:solidFill>
              </a:rPr>
              <a:t>Latency is not always that good</a:t>
            </a:r>
          </a:p>
          <a:p>
            <a:r>
              <a:rPr lang="en-GB" dirty="0">
                <a:solidFill>
                  <a:schemeClr val="bg1"/>
                </a:solidFill>
              </a:rPr>
              <a:t>Scales great</a:t>
            </a:r>
          </a:p>
          <a:p>
            <a:r>
              <a:rPr lang="en-GB" dirty="0">
                <a:solidFill>
                  <a:schemeClr val="bg1"/>
                </a:solidFill>
              </a:rPr>
              <a:t>Wins most of the benchmarks</a:t>
            </a:r>
          </a:p>
        </p:txBody>
      </p:sp>
    </p:spTree>
    <p:extLst>
      <p:ext uri="{BB962C8B-B14F-4D97-AF65-F5344CB8AC3E}">
        <p14:creationId xmlns:p14="http://schemas.microsoft.com/office/powerpoint/2010/main" val="361553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77500" lnSpcReduction="20000"/>
          </a:bodyPr>
          <a:lstStyle/>
          <a:p>
            <a:r>
              <a:rPr lang="en-GB" sz="3200" dirty="0">
                <a:solidFill>
                  <a:schemeClr val="bg2"/>
                </a:solidFill>
              </a:rPr>
              <a:t>Kafka API</a:t>
            </a:r>
          </a:p>
          <a:p>
            <a:pPr lvl="1"/>
            <a:r>
              <a:rPr lang="en-GB" sz="2800" dirty="0">
                <a:solidFill>
                  <a:schemeClr val="bg2"/>
                </a:solidFill>
              </a:rPr>
              <a:t>Producer API</a:t>
            </a:r>
          </a:p>
          <a:p>
            <a:pPr lvl="1"/>
            <a:r>
              <a:rPr lang="en-GB" sz="2800" dirty="0">
                <a:solidFill>
                  <a:schemeClr val="bg2"/>
                </a:solidFill>
              </a:rPr>
              <a:t>Consumer API</a:t>
            </a:r>
          </a:p>
          <a:p>
            <a:pPr lvl="1"/>
            <a:r>
              <a:rPr lang="en-GB" sz="2800" dirty="0">
                <a:solidFill>
                  <a:schemeClr val="bg2"/>
                </a:solidFill>
              </a:rPr>
              <a:t>Kafka Connect</a:t>
            </a:r>
          </a:p>
          <a:p>
            <a:pPr lvl="1"/>
            <a:r>
              <a:rPr lang="en-GB" sz="2800" dirty="0">
                <a:solidFill>
                  <a:schemeClr val="bg2"/>
                </a:solidFill>
              </a:rPr>
              <a:t>Kafka Streams</a:t>
            </a:r>
          </a:p>
          <a:p>
            <a:r>
              <a:rPr lang="en-GB" sz="3200" dirty="0">
                <a:solidFill>
                  <a:schemeClr val="bg2"/>
                </a:solidFill>
              </a:rPr>
              <a:t>Configuration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Producer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Broker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Consumer</a:t>
            </a:r>
          </a:p>
          <a:p>
            <a:r>
              <a:rPr lang="en-GB" sz="3200" dirty="0">
                <a:solidFill>
                  <a:schemeClr val="bg2"/>
                </a:solidFill>
              </a:rPr>
              <a:t>Implementation details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API Design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Network Layer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Messages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Message format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Log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Distribution</a:t>
            </a:r>
          </a:p>
          <a:p>
            <a:pPr lvl="1">
              <a:buClr>
                <a:schemeClr val="accent1"/>
              </a:buClr>
            </a:pPr>
            <a:endParaRPr lang="en-GB" sz="28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607349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dirty="0"/>
              <a:t>Message Delivery Semantics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19869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dirty="0">
                <a:solidFill>
                  <a:schemeClr val="bg1"/>
                </a:solidFill>
              </a:rPr>
              <a:t>Message Delivery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ACB55-0588-E844-876D-A36CCEE0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2"/>
                </a:solidFill>
              </a:rPr>
              <a:t>There are multiple possible message delivery guarantees that could be provided:</a:t>
            </a:r>
          </a:p>
          <a:p>
            <a:r>
              <a:rPr lang="en-GB" i="1" dirty="0">
                <a:solidFill>
                  <a:schemeClr val="accent1"/>
                </a:solidFill>
              </a:rPr>
              <a:t>At most once</a:t>
            </a:r>
            <a:r>
              <a:rPr lang="en-GB" i="1" dirty="0">
                <a:solidFill>
                  <a:schemeClr val="bg2"/>
                </a:solidFill>
              </a:rPr>
              <a:t> </a:t>
            </a:r>
            <a:r>
              <a:rPr lang="en-GB" dirty="0">
                <a:solidFill>
                  <a:schemeClr val="bg2"/>
                </a:solidFill>
              </a:rPr>
              <a:t>—Messages may be lost but are never redelivered.</a:t>
            </a:r>
          </a:p>
          <a:p>
            <a:r>
              <a:rPr lang="en-GB" i="1" dirty="0">
                <a:solidFill>
                  <a:schemeClr val="accent1"/>
                </a:solidFill>
              </a:rPr>
              <a:t>At least once</a:t>
            </a:r>
            <a:r>
              <a:rPr lang="en-GB" dirty="0">
                <a:solidFill>
                  <a:schemeClr val="bg2"/>
                </a:solidFill>
              </a:rPr>
              <a:t>—Messages are never lost but may be redelivered.</a:t>
            </a:r>
          </a:p>
          <a:p>
            <a:r>
              <a:rPr lang="en-GB" i="1" dirty="0">
                <a:solidFill>
                  <a:schemeClr val="accent1"/>
                </a:solidFill>
              </a:rPr>
              <a:t>Exactly once</a:t>
            </a:r>
            <a:r>
              <a:rPr lang="en-GB" dirty="0">
                <a:solidFill>
                  <a:schemeClr val="bg2"/>
                </a:solidFill>
              </a:rPr>
              <a:t>—this is what people actually want, each message is delivered once and only once.</a:t>
            </a:r>
          </a:p>
          <a:p>
            <a:r>
              <a:rPr lang="en-GB" dirty="0">
                <a:solidFill>
                  <a:schemeClr val="bg2"/>
                </a:solidFill>
              </a:rPr>
              <a:t>It's worth noting that this breaks down into two problems: the durability guarantees for publishing a message and the guarantees when consuming a message.</a:t>
            </a:r>
            <a:br>
              <a:rPr lang="en-GB" dirty="0">
                <a:solidFill>
                  <a:schemeClr val="bg2"/>
                </a:solidFill>
              </a:rPr>
            </a:br>
            <a:endParaRPr lang="en-GB" dirty="0">
              <a:solidFill>
                <a:schemeClr val="bg2"/>
              </a:solidFill>
            </a:endParaRPr>
          </a:p>
          <a:p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4214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i="1" dirty="0">
                <a:solidFill>
                  <a:schemeClr val="bg2"/>
                </a:solidFill>
              </a:rPr>
              <a:t>At least once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ACB55-0588-E844-876D-A36CCEE0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4716897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en-GB" i="1" dirty="0">
                <a:solidFill>
                  <a:schemeClr val="bg2"/>
                </a:solidFill>
              </a:rPr>
              <a:t>Exactly once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ACB55-0588-E844-876D-A36CCEE0A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998479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A9876-D0EC-CC4A-9E13-259D54540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891" r="1" b="397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Features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2818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Multi 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 Kafka as a </a:t>
            </a:r>
            <a:r>
              <a:rPr lang="pl-PL" dirty="0" err="1">
                <a:solidFill>
                  <a:schemeClr val="bg1"/>
                </a:solidFill>
              </a:rPr>
              <a:t>multi-tenant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solution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>
                <a:solidFill>
                  <a:schemeClr val="bg1"/>
                </a:solidFill>
              </a:rPr>
              <a:t>Multi-</a:t>
            </a:r>
            <a:r>
              <a:rPr lang="pl-PL" dirty="0" err="1">
                <a:solidFill>
                  <a:schemeClr val="bg1"/>
                </a:solidFill>
              </a:rPr>
              <a:t>tenancy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enabled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configuring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</a:t>
            </a:r>
            <a:r>
              <a:rPr lang="pl-PL" dirty="0">
                <a:solidFill>
                  <a:schemeClr val="bg1"/>
                </a:solidFill>
              </a:rPr>
              <a:t> data</a:t>
            </a:r>
          </a:p>
          <a:p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- </a:t>
            </a:r>
            <a:r>
              <a:rPr lang="pl-PL" dirty="0" err="1">
                <a:solidFill>
                  <a:schemeClr val="bg1"/>
                </a:solidFill>
              </a:rPr>
              <a:t>administrators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define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quotas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control</a:t>
            </a:r>
            <a:r>
              <a:rPr lang="pl-PL" dirty="0">
                <a:solidFill>
                  <a:schemeClr val="bg1"/>
                </a:solidFill>
              </a:rPr>
              <a:t> the broker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by </a:t>
            </a:r>
            <a:r>
              <a:rPr lang="pl-PL" dirty="0" err="1">
                <a:solidFill>
                  <a:schemeClr val="bg1"/>
                </a:solidFill>
              </a:rPr>
              <a:t>clients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66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Geo</a:t>
            </a:r>
            <a:r>
              <a:rPr lang="pl-PL" dirty="0">
                <a:solidFill>
                  <a:schemeClr val="bg1"/>
                </a:solidFill>
              </a:rPr>
              <a:t> Replication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MirrorMaker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provides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geo-replication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support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across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multiple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datacenters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cloud</a:t>
            </a:r>
            <a:r>
              <a:rPr lang="pl-PL" dirty="0">
                <a:solidFill>
                  <a:schemeClr val="bg1"/>
                </a:solidFill>
              </a:rPr>
              <a:t> regions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passive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for backup and </a:t>
            </a:r>
            <a:r>
              <a:rPr lang="pl-PL" dirty="0" err="1">
                <a:solidFill>
                  <a:schemeClr val="bg1"/>
                </a:solidFill>
              </a:rPr>
              <a:t>recovery</a:t>
            </a:r>
            <a:r>
              <a:rPr lang="pl-PL" dirty="0">
                <a:solidFill>
                  <a:schemeClr val="bg1"/>
                </a:solidFill>
              </a:rPr>
              <a:t>; </a:t>
            </a:r>
          </a:p>
          <a:p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active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scenarios</a:t>
            </a:r>
            <a:r>
              <a:rPr lang="pl-PL" dirty="0">
                <a:solidFill>
                  <a:schemeClr val="bg1"/>
                </a:solidFill>
              </a:rPr>
              <a:t> to place data </a:t>
            </a:r>
            <a:r>
              <a:rPr lang="pl-PL" dirty="0" err="1">
                <a:solidFill>
                  <a:schemeClr val="bg1"/>
                </a:solidFill>
              </a:rPr>
              <a:t>closer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users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71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Guarantees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At a high-</a:t>
            </a:r>
            <a:r>
              <a:rPr lang="pl-PL" dirty="0" err="1">
                <a:solidFill>
                  <a:schemeClr val="bg1"/>
                </a:solidFill>
              </a:rPr>
              <a:t>level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gives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following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guarantees</a:t>
            </a:r>
            <a:r>
              <a:rPr lang="pl-PL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r>
              <a:rPr lang="pl-PL" dirty="0">
                <a:solidFill>
                  <a:schemeClr val="bg1"/>
                </a:solidFill>
              </a:rPr>
              <a:t> by a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particular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appended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sent</a:t>
            </a:r>
            <a:endParaRPr lang="pl-PL" dirty="0">
              <a:solidFill>
                <a:schemeClr val="bg1"/>
              </a:solidFill>
            </a:endParaRPr>
          </a:p>
          <a:p>
            <a:pPr lvl="1"/>
            <a:r>
              <a:rPr lang="pl-PL" dirty="0">
                <a:solidFill>
                  <a:schemeClr val="bg1"/>
                </a:solidFill>
              </a:rPr>
              <a:t>Consumer </a:t>
            </a:r>
            <a:r>
              <a:rPr lang="pl-PL" dirty="0" err="1">
                <a:solidFill>
                  <a:schemeClr val="bg1"/>
                </a:solidFill>
              </a:rPr>
              <a:t>sees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in the order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in the log.</a:t>
            </a:r>
          </a:p>
          <a:p>
            <a:pPr lvl="1"/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replication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N, we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tolerate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up</a:t>
            </a:r>
            <a:r>
              <a:rPr lang="pl-PL" dirty="0">
                <a:solidFill>
                  <a:schemeClr val="bg1"/>
                </a:solidFill>
              </a:rPr>
              <a:t> to N-1 </a:t>
            </a:r>
            <a:r>
              <a:rPr lang="pl-PL" dirty="0" err="1">
                <a:solidFill>
                  <a:schemeClr val="bg1"/>
                </a:solidFill>
              </a:rPr>
              <a:t>server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failures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152272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Retention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remains</a:t>
            </a:r>
            <a:r>
              <a:rPr lang="pl-PL" dirty="0">
                <a:solidFill>
                  <a:schemeClr val="bg1"/>
                </a:solidFill>
              </a:rPr>
              <a:t> in the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for:</a:t>
            </a:r>
          </a:p>
          <a:p>
            <a:r>
              <a:rPr lang="pl-PL" dirty="0" err="1">
                <a:solidFill>
                  <a:schemeClr val="bg1"/>
                </a:solidFill>
              </a:rPr>
              <a:t>Configurable</a:t>
            </a:r>
            <a:r>
              <a:rPr lang="pl-PL" dirty="0">
                <a:solidFill>
                  <a:schemeClr val="bg1"/>
                </a:solidFill>
              </a:rPr>
              <a:t> period of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r>
              <a:rPr lang="pl-PL" dirty="0" err="1">
                <a:solidFill>
                  <a:schemeClr val="bg1"/>
                </a:solidFill>
              </a:rPr>
              <a:t>Configurable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size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reached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Retention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set per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endParaRPr lang="pl-PL" dirty="0">
              <a:solidFill>
                <a:schemeClr val="bg1"/>
              </a:solidFill>
            </a:endParaRP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9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5AFD9-797D-2440-A45F-96BC8F3A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Retains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least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last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known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 for a single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Compacted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logs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useful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restoring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state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after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crash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system </a:t>
            </a:r>
            <a:r>
              <a:rPr lang="pl-PL" dirty="0" err="1">
                <a:solidFill>
                  <a:schemeClr val="bg1"/>
                </a:solidFill>
              </a:rPr>
              <a:t>failure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also</a:t>
            </a:r>
            <a:r>
              <a:rPr lang="pl-PL" dirty="0">
                <a:solidFill>
                  <a:schemeClr val="bg1"/>
                </a:solidFill>
              </a:rPr>
              <a:t> for </a:t>
            </a:r>
            <a:r>
              <a:rPr lang="pl-PL" dirty="0" err="1">
                <a:solidFill>
                  <a:schemeClr val="bg1"/>
                </a:solidFill>
              </a:rPr>
              <a:t>deletion</a:t>
            </a:r>
            <a:r>
              <a:rPr lang="pl-PL" dirty="0">
                <a:solidFill>
                  <a:schemeClr val="bg1"/>
                </a:solidFill>
              </a:rPr>
              <a:t> of single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071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77500" lnSpcReduction="20000"/>
          </a:bodyPr>
          <a:lstStyle/>
          <a:p>
            <a:r>
              <a:rPr lang="pl-PL" sz="3200" dirty="0">
                <a:solidFill>
                  <a:schemeClr val="bg1"/>
                </a:solidFill>
              </a:rPr>
              <a:t>Basic Kafka Operations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Adding and removing topics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Modifying topics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Graceful shutdown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Balancing leadership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Checking consumer position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Mirroring data between clusters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Expanding your cluster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Decommissioning brokers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Increasing replication factor</a:t>
            </a:r>
          </a:p>
          <a:p>
            <a:r>
              <a:rPr lang="en-GB" b="1" dirty="0">
                <a:solidFill>
                  <a:schemeClr val="bg1"/>
                </a:solidFill>
              </a:rPr>
              <a:t>Other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Datacenters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Important Server Configs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Important Client Configs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Production Server Configs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Monitoring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ZooKeeper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341459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Log </a:t>
            </a:r>
            <a:r>
              <a:rPr lang="pl-PL" dirty="0" err="1">
                <a:solidFill>
                  <a:schemeClr val="bg1"/>
                </a:solidFill>
              </a:rPr>
              <a:t>Compaction</a:t>
            </a:r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6607E2E-5F9E-8F49-B80B-E62421D0F7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3579" y="1312669"/>
            <a:ext cx="6924842" cy="466725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AE13B-805F-1F4B-A3D8-AF3F55E064E1}"/>
              </a:ext>
            </a:extLst>
          </p:cNvPr>
          <p:cNvSpPr txBox="1"/>
          <p:nvPr/>
        </p:nvSpPr>
        <p:spPr>
          <a:xfrm>
            <a:off x="2744052" y="6492875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5126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A9876-D0EC-CC4A-9E13-259D54540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891" r="1" b="397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Kafka API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146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Kafka API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D5AFD9-797D-2440-A45F-96BC8F3A4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Producer API</a:t>
            </a:r>
          </a:p>
          <a:p>
            <a:r>
              <a:rPr lang="en-GB" dirty="0">
                <a:solidFill>
                  <a:schemeClr val="bg2"/>
                </a:solidFill>
              </a:rPr>
              <a:t>Consumer API</a:t>
            </a:r>
          </a:p>
          <a:p>
            <a:r>
              <a:rPr lang="en-GB" dirty="0">
                <a:solidFill>
                  <a:schemeClr val="bg2"/>
                </a:solidFill>
              </a:rPr>
              <a:t>Kafka Connect</a:t>
            </a:r>
          </a:p>
          <a:p>
            <a:r>
              <a:rPr lang="en-GB" dirty="0">
                <a:solidFill>
                  <a:schemeClr val="bg2"/>
                </a:solidFill>
              </a:rPr>
              <a:t>Kafka Streams</a:t>
            </a:r>
          </a:p>
          <a:p>
            <a:r>
              <a:rPr lang="en-GB" dirty="0">
                <a:solidFill>
                  <a:schemeClr val="bg2"/>
                </a:solidFill>
              </a:rPr>
              <a:t>Admin API</a:t>
            </a:r>
          </a:p>
        </p:txBody>
      </p:sp>
    </p:spTree>
    <p:extLst>
      <p:ext uri="{BB962C8B-B14F-4D97-AF65-F5344CB8AC3E}">
        <p14:creationId xmlns:p14="http://schemas.microsoft.com/office/powerpoint/2010/main" val="477211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Kafka API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52656A5C-76DD-FA49-94AC-BF135D58D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680480"/>
            <a:ext cx="6553545" cy="55049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B0AB09-B60D-3747-937D-46C1D37CEDD6}"/>
              </a:ext>
            </a:extLst>
          </p:cNvPr>
          <p:cNvSpPr txBox="1"/>
          <p:nvPr/>
        </p:nvSpPr>
        <p:spPr>
          <a:xfrm>
            <a:off x="584385" y="6185541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61865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Producer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The </a:t>
            </a:r>
            <a:r>
              <a:rPr lang="pl-PL" sz="32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Producer API</a:t>
            </a:r>
            <a:r>
              <a:rPr lang="pl-PL" sz="3200" dirty="0">
                <a:solidFill>
                  <a:schemeClr val="bg1"/>
                </a:solidFill>
              </a:rPr>
              <a:t> </a:t>
            </a:r>
            <a:r>
              <a:rPr lang="pl-PL" sz="3200" dirty="0" err="1">
                <a:solidFill>
                  <a:schemeClr val="bg1"/>
                </a:solidFill>
              </a:rPr>
              <a:t>allows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an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application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stream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to one </a:t>
            </a:r>
            <a:r>
              <a:rPr lang="pl-PL" sz="3200" dirty="0" err="1">
                <a:solidFill>
                  <a:schemeClr val="bg1"/>
                </a:solidFill>
              </a:rPr>
              <a:t>or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more</a:t>
            </a:r>
            <a:r>
              <a:rPr lang="pl-PL" sz="3200" dirty="0">
                <a:solidFill>
                  <a:schemeClr val="bg1"/>
                </a:solidFill>
              </a:rPr>
              <a:t> Kafka </a:t>
            </a:r>
            <a:r>
              <a:rPr lang="pl-PL" sz="3200" dirty="0" err="1">
                <a:solidFill>
                  <a:schemeClr val="bg1"/>
                </a:solidFill>
              </a:rPr>
              <a:t>topics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534722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Consumer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Consumer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subscribe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process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067131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Streams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act</a:t>
            </a:r>
            <a:r>
              <a:rPr lang="pl-PL" dirty="0">
                <a:solidFill>
                  <a:schemeClr val="bg1"/>
                </a:solidFill>
              </a:rPr>
              <a:t> as a </a:t>
            </a:r>
            <a:r>
              <a:rPr lang="pl-PL" i="1" dirty="0" err="1">
                <a:solidFill>
                  <a:schemeClr val="bg1"/>
                </a:solidFill>
              </a:rPr>
              <a:t>stream</a:t>
            </a:r>
            <a:r>
              <a:rPr lang="pl-PL" i="1" dirty="0">
                <a:solidFill>
                  <a:schemeClr val="bg1"/>
                </a:solidFill>
              </a:rPr>
              <a:t> </a:t>
            </a:r>
            <a:r>
              <a:rPr lang="pl-PL" i="1" dirty="0" err="1">
                <a:solidFill>
                  <a:schemeClr val="bg1"/>
                </a:solidFill>
              </a:rPr>
              <a:t>processor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consuming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from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producing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</a:t>
            </a:r>
            <a:r>
              <a:rPr lang="pl-PL" dirty="0">
                <a:solidFill>
                  <a:schemeClr val="bg1"/>
                </a:solidFill>
              </a:rPr>
              <a:t> to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effectively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transforming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input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output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streams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24717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Connector API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The </a:t>
            </a:r>
            <a:r>
              <a:rPr lang="pl-PL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Connector API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allows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building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running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reusable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connect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existing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systems</a:t>
            </a:r>
            <a:r>
              <a:rPr lang="pl-PL" dirty="0">
                <a:solidFill>
                  <a:schemeClr val="bg1"/>
                </a:solidFill>
              </a:rPr>
              <a:t>. For </a:t>
            </a:r>
            <a:r>
              <a:rPr lang="pl-PL" dirty="0" err="1">
                <a:solidFill>
                  <a:schemeClr val="bg1"/>
                </a:solidFill>
              </a:rPr>
              <a:t>example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connector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relational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database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might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capture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every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change</a:t>
            </a:r>
            <a:r>
              <a:rPr lang="pl-PL" dirty="0">
                <a:solidFill>
                  <a:schemeClr val="bg1"/>
                </a:solidFill>
              </a:rPr>
              <a:t> to a </a:t>
            </a:r>
            <a:r>
              <a:rPr lang="pl-PL" dirty="0" err="1">
                <a:solidFill>
                  <a:schemeClr val="bg1"/>
                </a:solidFill>
              </a:rPr>
              <a:t>table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447579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63A9876-D0EC-CC4A-9E13-259D54540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2891" r="1" b="3970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Configuration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1625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Configuration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New Producer</a:t>
            </a:r>
          </a:p>
          <a:p>
            <a:r>
              <a:rPr lang="en-GB" dirty="0">
                <a:solidFill>
                  <a:schemeClr val="bg1"/>
                </a:solidFill>
              </a:rPr>
              <a:t>Broker</a:t>
            </a:r>
          </a:p>
          <a:p>
            <a:r>
              <a:rPr lang="en-GB" dirty="0">
                <a:solidFill>
                  <a:schemeClr val="bg1"/>
                </a:solidFill>
              </a:rPr>
              <a:t>Consumer and Producer Configuration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3892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Kafka + Kubernetes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Kubernetes Operator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Kubernetes Storage</a:t>
            </a:r>
          </a:p>
          <a:p>
            <a:pPr lvl="1"/>
            <a:r>
              <a:rPr lang="en-GB" dirty="0" err="1">
                <a:solidFill>
                  <a:schemeClr val="bg1"/>
                </a:solidFill>
              </a:rPr>
              <a:t>Strimzi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CDC with </a:t>
            </a:r>
            <a:r>
              <a:rPr lang="en-GB" dirty="0" err="1">
                <a:solidFill>
                  <a:schemeClr val="bg1"/>
                </a:solidFill>
              </a:rPr>
              <a:t>Debezium</a:t>
            </a:r>
            <a:endParaRPr lang="en-GB" dirty="0">
              <a:solidFill>
                <a:schemeClr val="bg1"/>
              </a:solidFill>
            </a:endParaRPr>
          </a:p>
          <a:p>
            <a:pPr lvl="1"/>
            <a:r>
              <a:rPr lang="en-GB" dirty="0">
                <a:solidFill>
                  <a:schemeClr val="bg1"/>
                </a:solidFill>
              </a:rPr>
              <a:t>Serializers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Schema Registry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Security</a:t>
            </a:r>
            <a:br>
              <a:rPr lang="en-GB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Agenda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47334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New Producer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79412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Broker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75037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Consumer and Producer Configuration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869342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15460EA0-972C-5944-8124-008108657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784" b="594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Implementation details</a:t>
            </a:r>
          </a:p>
        </p:txBody>
      </p:sp>
      <p:sp>
        <p:nvSpPr>
          <p:cNvPr id="36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08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Implementation details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API Design</a:t>
            </a:r>
          </a:p>
          <a:p>
            <a:r>
              <a:rPr lang="en-GB" dirty="0">
                <a:solidFill>
                  <a:schemeClr val="bg1"/>
                </a:solidFill>
              </a:rPr>
              <a:t>Network Layer</a:t>
            </a:r>
          </a:p>
          <a:p>
            <a:r>
              <a:rPr lang="en-GB" dirty="0">
                <a:solidFill>
                  <a:schemeClr val="bg1"/>
                </a:solidFill>
              </a:rPr>
              <a:t>Messages</a:t>
            </a:r>
          </a:p>
          <a:p>
            <a:r>
              <a:rPr lang="en-GB" dirty="0">
                <a:solidFill>
                  <a:schemeClr val="bg1"/>
                </a:solidFill>
              </a:rPr>
              <a:t>Message format</a:t>
            </a:r>
          </a:p>
          <a:p>
            <a:r>
              <a:rPr lang="en-GB" dirty="0">
                <a:solidFill>
                  <a:schemeClr val="bg1"/>
                </a:solidFill>
              </a:rPr>
              <a:t>Log</a:t>
            </a:r>
          </a:p>
          <a:p>
            <a:r>
              <a:rPr lang="en-GB" dirty="0">
                <a:solidFill>
                  <a:schemeClr val="bg1"/>
                </a:solidFill>
              </a:rPr>
              <a:t>Distribution</a:t>
            </a:r>
          </a:p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723859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API 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41471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Network Layer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9492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Messages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6491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Message format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0506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Log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743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ece of paper on a table&#10;&#10;Description automatically generated with medium confidence">
            <a:extLst>
              <a:ext uri="{FF2B5EF4-FFF2-40B4-BE49-F238E27FC236}">
                <a16:creationId xmlns:a16="http://schemas.microsoft.com/office/drawing/2014/main" id="{BAB528A5-8B22-6040-8C8C-49EFF914F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b="1604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914402"/>
            <a:ext cx="10515600" cy="2985923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chemeClr val="bg2"/>
                </a:solidFill>
              </a:rPr>
              <a:t>Overview of Distributed Messaging Systems</a:t>
            </a:r>
            <a:endParaRPr lang="pl-PL" sz="5200" dirty="0">
              <a:solidFill>
                <a:srgbClr val="FFFFFF"/>
              </a:solidFill>
              <a:latin typeface="Roboto Medium" panose="02000000000000000000" pitchFamily="2" charset="0"/>
              <a:ea typeface="Roboto Medium" panose="02000000000000000000" pitchFamily="2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F3C7D3FB-2863-CE47-ACE0-FE0A79E076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4072040"/>
            <a:ext cx="10515600" cy="1384310"/>
          </a:xfrm>
        </p:spPr>
        <p:txBody>
          <a:bodyPr>
            <a:normAutofit/>
          </a:bodyPr>
          <a:lstStyle/>
          <a:p>
            <a:endParaRPr lang="en-GB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5878273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Distribution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6364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indoor, cable&#10;&#10;Description automatically generated">
            <a:extLst>
              <a:ext uri="{FF2B5EF4-FFF2-40B4-BE49-F238E27FC236}">
                <a16:creationId xmlns:a16="http://schemas.microsoft.com/office/drawing/2014/main" id="{97A70659-A109-AA49-B913-F4E998DDB7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604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Basic Kafka Operations</a:t>
            </a:r>
          </a:p>
        </p:txBody>
      </p:sp>
      <p:sp>
        <p:nvSpPr>
          <p:cNvPr id="57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563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Basic Kafka Operations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Adding and removing topics</a:t>
            </a:r>
          </a:p>
          <a:p>
            <a:r>
              <a:rPr lang="en-GB" dirty="0">
                <a:solidFill>
                  <a:schemeClr val="bg1"/>
                </a:solidFill>
              </a:rPr>
              <a:t>Modifying topics</a:t>
            </a:r>
          </a:p>
          <a:p>
            <a:r>
              <a:rPr lang="en-GB" dirty="0">
                <a:solidFill>
                  <a:schemeClr val="bg1"/>
                </a:solidFill>
              </a:rPr>
              <a:t>Graceful shutdown</a:t>
            </a:r>
          </a:p>
          <a:p>
            <a:r>
              <a:rPr lang="en-GB" dirty="0">
                <a:solidFill>
                  <a:schemeClr val="bg1"/>
                </a:solidFill>
              </a:rPr>
              <a:t>Balancing leadership</a:t>
            </a:r>
          </a:p>
          <a:p>
            <a:r>
              <a:rPr lang="en-GB" dirty="0">
                <a:solidFill>
                  <a:schemeClr val="bg1"/>
                </a:solidFill>
              </a:rPr>
              <a:t>Checking consumer position</a:t>
            </a:r>
          </a:p>
          <a:p>
            <a:r>
              <a:rPr lang="en-GB" dirty="0">
                <a:solidFill>
                  <a:schemeClr val="bg1"/>
                </a:solidFill>
              </a:rPr>
              <a:t>Mirroring data between clusters</a:t>
            </a:r>
          </a:p>
          <a:p>
            <a:r>
              <a:rPr lang="en-GB" dirty="0">
                <a:solidFill>
                  <a:schemeClr val="bg1"/>
                </a:solidFill>
              </a:rPr>
              <a:t>Expanding your cluster</a:t>
            </a:r>
          </a:p>
          <a:p>
            <a:r>
              <a:rPr lang="en-GB" dirty="0">
                <a:solidFill>
                  <a:schemeClr val="bg1"/>
                </a:solidFill>
              </a:rPr>
              <a:t>Decommissioning brokers</a:t>
            </a:r>
          </a:p>
          <a:p>
            <a:r>
              <a:rPr lang="en-GB" dirty="0">
                <a:solidFill>
                  <a:schemeClr val="bg1"/>
                </a:solidFill>
              </a:rPr>
              <a:t>Increasing replication factor</a:t>
            </a:r>
            <a:br>
              <a:rPr lang="en-GB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575851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Adding and removing topics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58041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Modifying topics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75023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Graceful shutdown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017487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Balancing leadership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7146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Checking consumer position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975489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Mirroring data between clusters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89191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Expanding your cluster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2154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What’s</a:t>
            </a:r>
            <a:r>
              <a:rPr lang="pl-PL" dirty="0">
                <a:solidFill>
                  <a:schemeClr val="bg1"/>
                </a:solidFill>
              </a:rPr>
              <a:t> Apache Kafka</a:t>
            </a:r>
          </a:p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When it's worth to use Apache Kafka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cases</a:t>
            </a:r>
            <a:endParaRPr lang="pl-PL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Alternatives</a:t>
            </a:r>
            <a:r>
              <a:rPr lang="pl-PL" dirty="0">
                <a:solidFill>
                  <a:schemeClr val="bg1"/>
                </a:solidFill>
              </a:rPr>
              <a:t> to Apache Kafka</a:t>
            </a:r>
          </a:p>
          <a:p>
            <a:pPr>
              <a:buClr>
                <a:schemeClr val="accent1"/>
              </a:buClr>
            </a:pPr>
            <a:r>
              <a:rPr lang="pl-PL" dirty="0" err="1">
                <a:solidFill>
                  <a:schemeClr val="bg1"/>
                </a:solidFill>
              </a:rPr>
              <a:t>Summary</a:t>
            </a:r>
            <a:r>
              <a:rPr lang="pl-PL" dirty="0">
                <a:solidFill>
                  <a:schemeClr val="bg1"/>
                </a:solidFill>
              </a:rPr>
              <a:t> of part 1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2"/>
                </a:solidFill>
              </a:rPr>
              <a:t>Overview of Distributed Messaging Systems</a:t>
            </a:r>
          </a:p>
        </p:txBody>
      </p:sp>
    </p:spTree>
    <p:extLst>
      <p:ext uri="{BB962C8B-B14F-4D97-AF65-F5344CB8AC3E}">
        <p14:creationId xmlns:p14="http://schemas.microsoft.com/office/powerpoint/2010/main" val="429137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Decommissioning brokers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9760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Increasing replication factor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6655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Other</a:t>
            </a:r>
          </a:p>
        </p:txBody>
      </p:sp>
      <p:sp>
        <p:nvSpPr>
          <p:cNvPr id="4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6EA3327C-8ED7-CF48-99DF-360A5B22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007406"/>
            <a:ext cx="7214616" cy="481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3864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Other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 err="1">
                <a:solidFill>
                  <a:schemeClr val="bg1"/>
                </a:solidFill>
              </a:rPr>
              <a:t>Datacenters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Important Server Configs</a:t>
            </a:r>
          </a:p>
          <a:p>
            <a:r>
              <a:rPr lang="en-GB" dirty="0">
                <a:solidFill>
                  <a:schemeClr val="bg1"/>
                </a:solidFill>
              </a:rPr>
              <a:t>Important Client Configs</a:t>
            </a:r>
          </a:p>
          <a:p>
            <a:r>
              <a:rPr lang="en-GB" dirty="0">
                <a:solidFill>
                  <a:schemeClr val="bg1"/>
                </a:solidFill>
              </a:rPr>
              <a:t>Production Server Configs</a:t>
            </a:r>
          </a:p>
          <a:p>
            <a:r>
              <a:rPr lang="en-GB" dirty="0">
                <a:solidFill>
                  <a:schemeClr val="bg1"/>
                </a:solidFill>
              </a:rPr>
              <a:t>Monitoring</a:t>
            </a:r>
          </a:p>
          <a:p>
            <a:r>
              <a:rPr lang="en-GB" dirty="0" err="1">
                <a:solidFill>
                  <a:schemeClr val="bg1"/>
                </a:solidFill>
              </a:rPr>
              <a:t>ZooKeeper</a:t>
            </a:r>
            <a:br>
              <a:rPr lang="en-GB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00269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Extras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Kafka + Kubernetes</a:t>
            </a:r>
          </a:p>
          <a:p>
            <a:r>
              <a:rPr lang="en-GB" dirty="0">
                <a:solidFill>
                  <a:schemeClr val="bg1"/>
                </a:solidFill>
              </a:rPr>
              <a:t>Kubernetes Operator</a:t>
            </a:r>
          </a:p>
          <a:p>
            <a:r>
              <a:rPr lang="en-GB" dirty="0">
                <a:solidFill>
                  <a:schemeClr val="bg1"/>
                </a:solidFill>
              </a:rPr>
              <a:t>Kubernetes Storage</a:t>
            </a:r>
          </a:p>
          <a:p>
            <a:r>
              <a:rPr lang="en-GB" dirty="0" err="1">
                <a:solidFill>
                  <a:schemeClr val="bg1"/>
                </a:solidFill>
              </a:rPr>
              <a:t>Strimzi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CDC with </a:t>
            </a:r>
            <a:r>
              <a:rPr lang="en-GB" dirty="0" err="1">
                <a:solidFill>
                  <a:schemeClr val="bg1"/>
                </a:solidFill>
              </a:rPr>
              <a:t>Debezium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Serializers</a:t>
            </a:r>
          </a:p>
          <a:p>
            <a:r>
              <a:rPr lang="en-GB" dirty="0">
                <a:solidFill>
                  <a:schemeClr val="bg1"/>
                </a:solidFill>
              </a:rPr>
              <a:t>Schema Registry</a:t>
            </a:r>
          </a:p>
          <a:p>
            <a:r>
              <a:rPr lang="en-GB" dirty="0">
                <a:solidFill>
                  <a:schemeClr val="bg1"/>
                </a:solidFill>
              </a:rPr>
              <a:t>Security</a:t>
            </a:r>
            <a:br>
              <a:rPr lang="en-GB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4318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3E0AE-3BC9-EB4A-9ECD-6099E02C3D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Thanks!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2500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Kafka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a </a:t>
            </a:r>
            <a:r>
              <a:rPr lang="pl-PL" sz="3200" dirty="0" err="1">
                <a:solidFill>
                  <a:schemeClr val="bg1"/>
                </a:solidFill>
              </a:rPr>
              <a:t>messaging</a:t>
            </a:r>
            <a:r>
              <a:rPr lang="pl-PL" sz="3200" dirty="0">
                <a:solidFill>
                  <a:schemeClr val="bg1"/>
                </a:solidFill>
              </a:rPr>
              <a:t> system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is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designed</a:t>
            </a:r>
            <a:r>
              <a:rPr lang="pl-PL" sz="3200" dirty="0">
                <a:solidFill>
                  <a:schemeClr val="bg1"/>
                </a:solidFill>
              </a:rPr>
              <a:t> to be fast, </a:t>
            </a:r>
            <a:r>
              <a:rPr lang="pl-PL" sz="3200" dirty="0" err="1">
                <a:solidFill>
                  <a:schemeClr val="bg1"/>
                </a:solidFill>
              </a:rPr>
              <a:t>scalable</a:t>
            </a:r>
            <a:r>
              <a:rPr lang="pl-PL" sz="3200" dirty="0">
                <a:solidFill>
                  <a:schemeClr val="bg1"/>
                </a:solidFill>
              </a:rPr>
              <a:t>, and </a:t>
            </a:r>
            <a:r>
              <a:rPr lang="pl-PL" sz="3200" dirty="0" err="1">
                <a:solidFill>
                  <a:schemeClr val="bg1"/>
                </a:solidFill>
              </a:rPr>
              <a:t>durable</a:t>
            </a:r>
            <a:r>
              <a:rPr lang="pl-PL" sz="3200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stream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processing</a:t>
            </a:r>
            <a:r>
              <a:rPr lang="pl-PL" sz="2800" dirty="0">
                <a:solidFill>
                  <a:schemeClr val="bg1"/>
                </a:solidFill>
              </a:rPr>
              <a:t> platform. </a:t>
            </a:r>
          </a:p>
          <a:p>
            <a:pPr lvl="1"/>
            <a:r>
              <a:rPr lang="pl-PL" sz="2800" dirty="0" err="1">
                <a:solidFill>
                  <a:schemeClr val="bg1"/>
                </a:solidFill>
              </a:rPr>
              <a:t>Originated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LinkedIn and </a:t>
            </a:r>
            <a:r>
              <a:rPr lang="pl-PL" sz="2800" dirty="0" err="1">
                <a:solidFill>
                  <a:schemeClr val="bg1"/>
                </a:solidFill>
              </a:rPr>
              <a:t>later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became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an</a:t>
            </a:r>
            <a:r>
              <a:rPr lang="pl-PL" sz="2800" dirty="0">
                <a:solidFill>
                  <a:schemeClr val="bg1"/>
                </a:solidFill>
              </a:rPr>
              <a:t> open-</a:t>
            </a:r>
            <a:r>
              <a:rPr lang="pl-PL" sz="2800" dirty="0" err="1">
                <a:solidFill>
                  <a:schemeClr val="bg1"/>
                </a:solidFill>
              </a:rPr>
              <a:t>source</a:t>
            </a:r>
            <a:r>
              <a:rPr lang="pl-PL" sz="2800" dirty="0">
                <a:solidFill>
                  <a:schemeClr val="bg1"/>
                </a:solidFill>
              </a:rPr>
              <a:t> Apache </a:t>
            </a:r>
            <a:r>
              <a:rPr lang="pl-PL" sz="2800" dirty="0" err="1">
                <a:solidFill>
                  <a:schemeClr val="bg1"/>
                </a:solidFill>
              </a:rPr>
              <a:t>project</a:t>
            </a:r>
            <a:r>
              <a:rPr lang="pl-PL" sz="2800" dirty="0">
                <a:solidFill>
                  <a:schemeClr val="bg1"/>
                </a:solidFill>
              </a:rPr>
              <a:t> in 2011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Kafka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written</a:t>
            </a:r>
            <a:r>
              <a:rPr lang="pl-PL" sz="2800" dirty="0">
                <a:solidFill>
                  <a:schemeClr val="bg1"/>
                </a:solidFill>
              </a:rPr>
              <a:t> in Scala and Java. </a:t>
            </a:r>
          </a:p>
          <a:p>
            <a:pPr lvl="1"/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aims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providing</a:t>
            </a:r>
            <a:r>
              <a:rPr lang="pl-PL" sz="2800" dirty="0">
                <a:solidFill>
                  <a:schemeClr val="bg1"/>
                </a:solidFill>
              </a:rPr>
              <a:t> a high-</a:t>
            </a:r>
            <a:r>
              <a:rPr lang="pl-PL" sz="2800" dirty="0" err="1">
                <a:solidFill>
                  <a:schemeClr val="bg1"/>
                </a:solidFill>
              </a:rPr>
              <a:t>throughput</a:t>
            </a:r>
            <a:r>
              <a:rPr lang="pl-PL" sz="2800" dirty="0">
                <a:solidFill>
                  <a:schemeClr val="bg1"/>
                </a:solidFill>
              </a:rPr>
              <a:t>, </a:t>
            </a:r>
            <a:r>
              <a:rPr lang="pl-PL" sz="2800" dirty="0" err="1">
                <a:solidFill>
                  <a:schemeClr val="bg1"/>
                </a:solidFill>
              </a:rPr>
              <a:t>low-latency</a:t>
            </a:r>
            <a:r>
              <a:rPr lang="pl-PL" sz="2800" dirty="0">
                <a:solidFill>
                  <a:schemeClr val="bg1"/>
                </a:solidFill>
              </a:rPr>
              <a:t> platform for </a:t>
            </a:r>
            <a:r>
              <a:rPr lang="pl-PL" sz="2800" dirty="0" err="1">
                <a:solidFill>
                  <a:schemeClr val="bg1"/>
                </a:solidFill>
              </a:rPr>
              <a:t>handling</a:t>
            </a:r>
            <a:r>
              <a:rPr lang="pl-PL" sz="2800" dirty="0">
                <a:solidFill>
                  <a:schemeClr val="bg1"/>
                </a:solidFill>
              </a:rPr>
              <a:t> real-</a:t>
            </a:r>
            <a:r>
              <a:rPr lang="pl-PL" sz="2800" dirty="0" err="1">
                <a:solidFill>
                  <a:schemeClr val="bg1"/>
                </a:solidFill>
              </a:rPr>
              <a:t>time</a:t>
            </a:r>
            <a:r>
              <a:rPr lang="pl-PL" sz="2800" dirty="0">
                <a:solidFill>
                  <a:schemeClr val="bg1"/>
                </a:solidFill>
              </a:rPr>
              <a:t> data </a:t>
            </a:r>
            <a:r>
              <a:rPr lang="pl-PL" sz="2800" dirty="0" err="1">
                <a:solidFill>
                  <a:schemeClr val="bg1"/>
                </a:solidFill>
              </a:rPr>
              <a:t>feeds</a:t>
            </a:r>
            <a:r>
              <a:rPr lang="pl-PL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5112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What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Kafka?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sz="3200" dirty="0">
                <a:solidFill>
                  <a:schemeClr val="bg1"/>
                </a:solidFill>
              </a:rPr>
              <a:t>Apache </a:t>
            </a:r>
            <a:r>
              <a:rPr lang="pl-PL" sz="3200" dirty="0" err="1">
                <a:solidFill>
                  <a:schemeClr val="bg1"/>
                </a:solidFill>
              </a:rPr>
              <a:t>describes</a:t>
            </a:r>
            <a:r>
              <a:rPr lang="pl-PL" sz="3200" dirty="0">
                <a:solidFill>
                  <a:schemeClr val="bg1"/>
                </a:solidFill>
              </a:rPr>
              <a:t> Kafka as a </a:t>
            </a:r>
            <a:r>
              <a:rPr lang="pl-PL" sz="3200" dirty="0" err="1">
                <a:solidFill>
                  <a:schemeClr val="bg1"/>
                </a:solidFill>
              </a:rPr>
              <a:t>distributed</a:t>
            </a:r>
            <a:r>
              <a:rPr lang="pl-PL" sz="3200" dirty="0">
                <a:solidFill>
                  <a:schemeClr val="bg1"/>
                </a:solidFill>
              </a:rPr>
              <a:t> streaming platform </a:t>
            </a:r>
            <a:r>
              <a:rPr lang="pl-PL" sz="3200" dirty="0" err="1">
                <a:solidFill>
                  <a:schemeClr val="bg1"/>
                </a:solidFill>
              </a:rPr>
              <a:t>that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lets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us</a:t>
            </a:r>
            <a:r>
              <a:rPr lang="pl-PL" sz="3200" dirty="0">
                <a:solidFill>
                  <a:schemeClr val="bg1"/>
                </a:solidFill>
              </a:rPr>
              <a:t>:</a:t>
            </a:r>
          </a:p>
          <a:p>
            <a:pPr marL="0" indent="0">
              <a:buNone/>
            </a:pPr>
            <a:endParaRPr lang="pl-PL" sz="3200" dirty="0">
              <a:solidFill>
                <a:schemeClr val="bg1"/>
              </a:solidFill>
            </a:endParaRPr>
          </a:p>
          <a:p>
            <a:r>
              <a:rPr lang="pl-PL" sz="3200" dirty="0" err="1">
                <a:solidFill>
                  <a:schemeClr val="bg1"/>
                </a:solidFill>
              </a:rPr>
              <a:t>Publish</a:t>
            </a:r>
            <a:r>
              <a:rPr lang="pl-PL" sz="3200" dirty="0">
                <a:solidFill>
                  <a:schemeClr val="bg1"/>
                </a:solidFill>
              </a:rPr>
              <a:t> and </a:t>
            </a:r>
            <a:r>
              <a:rPr lang="pl-PL" sz="3200" dirty="0" err="1">
                <a:solidFill>
                  <a:schemeClr val="bg1"/>
                </a:solidFill>
              </a:rPr>
              <a:t>subscribe</a:t>
            </a:r>
            <a:r>
              <a:rPr lang="pl-PL" sz="3200" dirty="0">
                <a:solidFill>
                  <a:schemeClr val="bg1"/>
                </a:solidFill>
              </a:rPr>
              <a:t> to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Store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in a </a:t>
            </a:r>
            <a:r>
              <a:rPr lang="pl-PL" sz="3200" dirty="0" err="1">
                <a:solidFill>
                  <a:schemeClr val="bg1"/>
                </a:solidFill>
              </a:rPr>
              <a:t>fault</a:t>
            </a:r>
            <a:r>
              <a:rPr lang="pl-PL" sz="3200" dirty="0">
                <a:solidFill>
                  <a:schemeClr val="bg1"/>
                </a:solidFill>
              </a:rPr>
              <a:t>-tolerant </a:t>
            </a:r>
            <a:r>
              <a:rPr lang="pl-PL" sz="3200" dirty="0" err="1">
                <a:solidFill>
                  <a:schemeClr val="bg1"/>
                </a:solidFill>
              </a:rPr>
              <a:t>way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</a:p>
          <a:p>
            <a:r>
              <a:rPr lang="pl-PL" sz="3200" dirty="0" err="1">
                <a:solidFill>
                  <a:schemeClr val="bg1"/>
                </a:solidFill>
              </a:rPr>
              <a:t>Process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streams</a:t>
            </a:r>
            <a:r>
              <a:rPr lang="pl-PL" sz="3200" dirty="0">
                <a:solidFill>
                  <a:schemeClr val="bg1"/>
                </a:solidFill>
              </a:rPr>
              <a:t> of </a:t>
            </a:r>
            <a:r>
              <a:rPr lang="pl-PL" sz="3200" dirty="0" err="1">
                <a:solidFill>
                  <a:schemeClr val="bg1"/>
                </a:solidFill>
              </a:rPr>
              <a:t>records</a:t>
            </a:r>
            <a:r>
              <a:rPr lang="pl-PL" sz="3200" dirty="0">
                <a:solidFill>
                  <a:schemeClr val="bg1"/>
                </a:solidFill>
              </a:rPr>
              <a:t> as </a:t>
            </a:r>
            <a:r>
              <a:rPr lang="pl-PL" sz="3200" dirty="0" err="1">
                <a:solidFill>
                  <a:schemeClr val="bg1"/>
                </a:solidFill>
              </a:rPr>
              <a:t>they</a:t>
            </a:r>
            <a:r>
              <a:rPr lang="pl-PL" sz="3200" dirty="0">
                <a:solidFill>
                  <a:schemeClr val="bg1"/>
                </a:solidFill>
              </a:rPr>
              <a:t> </a:t>
            </a:r>
            <a:r>
              <a:rPr lang="pl-PL" sz="3200" dirty="0" err="1">
                <a:solidFill>
                  <a:schemeClr val="bg1"/>
                </a:solidFill>
              </a:rPr>
              <a:t>occur</a:t>
            </a:r>
            <a:r>
              <a:rPr lang="pl-PL" sz="3200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071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wooden, wood, building, door&#10;&#10;Description automatically generated">
            <a:extLst>
              <a:ext uri="{FF2B5EF4-FFF2-40B4-BE49-F238E27FC236}">
                <a16:creationId xmlns:a16="http://schemas.microsoft.com/office/drawing/2014/main" id="{AA8A3404-E261-9F4F-BB53-6CD74B8815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42" b="917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9" name="Freeform 5">
            <a:extLst>
              <a:ext uri="{FF2B5EF4-FFF2-40B4-BE49-F238E27FC236}">
                <a16:creationId xmlns:a16="http://schemas.microsoft.com/office/drawing/2014/main" id="{87CC2527-562A-4F69-B487-4371E5B24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2021" y="3231931"/>
            <a:ext cx="3852041" cy="183405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 sz="4000"/>
              <a:t>When it's worth to use Apache Kafka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DAEC91-5BCE-4B55-9CC0-43EF94CB73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15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7000"/>
            <a:ext cx="10515600" cy="1325563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Apache Kafka - pros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Comparing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systems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almost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always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better</a:t>
            </a:r>
            <a:r>
              <a:rPr lang="pl-PL" dirty="0">
                <a:solidFill>
                  <a:schemeClr val="bg1"/>
                </a:solidFill>
              </a:rPr>
              <a:t> choice – but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depends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case</a:t>
            </a:r>
            <a:r>
              <a:rPr lang="pl-PL" dirty="0">
                <a:solidFill>
                  <a:schemeClr val="bg1"/>
                </a:solidFill>
              </a:rPr>
              <a:t> – we </a:t>
            </a:r>
            <a:r>
              <a:rPr lang="pl-PL" dirty="0" err="1">
                <a:solidFill>
                  <a:schemeClr val="bg1"/>
                </a:solidFill>
              </a:rPr>
              <a:t>will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later</a:t>
            </a:r>
            <a:r>
              <a:rPr lang="pl-PL" dirty="0">
                <a:solidFill>
                  <a:schemeClr val="bg1"/>
                </a:solidFill>
              </a:rPr>
              <a:t> on</a:t>
            </a: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we </a:t>
            </a:r>
            <a:r>
              <a:rPr lang="pl-PL" dirty="0" err="1">
                <a:solidFill>
                  <a:schemeClr val="bg1"/>
                </a:solidFill>
              </a:rPr>
              <a:t>care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scalability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we </a:t>
            </a:r>
            <a:r>
              <a:rPr lang="pl-PL" dirty="0" err="1">
                <a:solidFill>
                  <a:schemeClr val="bg1"/>
                </a:solidFill>
              </a:rPr>
              <a:t>care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consistency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we </a:t>
            </a:r>
            <a:r>
              <a:rPr lang="pl-PL" dirty="0" err="1">
                <a:solidFill>
                  <a:schemeClr val="bg1"/>
                </a:solidFill>
              </a:rPr>
              <a:t>care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fault-tolerance</a:t>
            </a:r>
            <a:r>
              <a:rPr lang="pl-PL" dirty="0">
                <a:solidFill>
                  <a:schemeClr val="bg1"/>
                </a:solidFill>
              </a:rPr>
              <a:t> / </a:t>
            </a:r>
            <a:r>
              <a:rPr lang="pl-PL" dirty="0" err="1">
                <a:solidFill>
                  <a:schemeClr val="bg1"/>
                </a:solidFill>
              </a:rPr>
              <a:t>disasters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we </a:t>
            </a:r>
            <a:r>
              <a:rPr lang="pl-PL" dirty="0" err="1">
                <a:solidFill>
                  <a:schemeClr val="bg1"/>
                </a:solidFill>
              </a:rPr>
              <a:t>care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speed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we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with </a:t>
            </a:r>
            <a:r>
              <a:rPr lang="pl-PL" dirty="0" err="1">
                <a:solidFill>
                  <a:schemeClr val="bg1"/>
                </a:solidFill>
              </a:rPr>
              <a:t>vary</a:t>
            </a:r>
            <a:r>
              <a:rPr lang="pl-PL" dirty="0">
                <a:solidFill>
                  <a:schemeClr val="bg1"/>
                </a:solidFill>
              </a:rPr>
              <a:t> performance</a:t>
            </a: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we </a:t>
            </a:r>
            <a:r>
              <a:rPr lang="pl-PL" dirty="0" err="1">
                <a:solidFill>
                  <a:schemeClr val="bg1"/>
                </a:solidFill>
              </a:rPr>
              <a:t>care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ordering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we </a:t>
            </a:r>
            <a:r>
              <a:rPr lang="pl-PL" dirty="0" err="1">
                <a:solidFill>
                  <a:schemeClr val="bg1"/>
                </a:solidFill>
              </a:rPr>
              <a:t>care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about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Exactly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Once</a:t>
            </a:r>
            <a:r>
              <a:rPr lang="pl-PL" dirty="0">
                <a:solidFill>
                  <a:schemeClr val="bg1"/>
                </a:solidFill>
              </a:rPr>
              <a:t> </a:t>
            </a: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614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Mateusz </a:t>
            </a:r>
            <a:r>
              <a:rPr lang="en-GB" sz="3200" dirty="0" err="1">
                <a:solidFill>
                  <a:schemeClr val="bg1"/>
                </a:solidFill>
              </a:rPr>
              <a:t>Dymiński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Software Developer(Architect) at Nokia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&gt;10 years in industry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&gt;6 years Java dev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&gt;7 years Go dev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Still writing code : )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Tech confs speaker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LinkedIn, GitHub, FB, Twitter - see </a:t>
            </a:r>
            <a:r>
              <a:rPr lang="en-GB" dirty="0">
                <a:solidFill>
                  <a:schemeClr val="bg1"/>
                </a:solidFill>
                <a:hlinkClick r:id="rId2"/>
              </a:rPr>
              <a:t>https://mateuszdyminski.com/</a:t>
            </a:r>
            <a:endParaRPr lang="en-GB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whoami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5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Apache Kafka - cons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To </a:t>
            </a:r>
            <a:r>
              <a:rPr lang="pl-PL" dirty="0" err="1">
                <a:solidFill>
                  <a:schemeClr val="bg1"/>
                </a:solidFill>
              </a:rPr>
              <a:t>configure</a:t>
            </a:r>
            <a:r>
              <a:rPr lang="pl-PL" dirty="0">
                <a:solidFill>
                  <a:schemeClr val="bg1"/>
                </a:solidFill>
              </a:rPr>
              <a:t> Kafka in </a:t>
            </a:r>
            <a:r>
              <a:rPr lang="pl-PL" dirty="0" err="1">
                <a:solidFill>
                  <a:schemeClr val="bg1"/>
                </a:solidFill>
              </a:rPr>
              <a:t>fault</a:t>
            </a:r>
            <a:r>
              <a:rPr lang="pl-PL" dirty="0">
                <a:solidFill>
                  <a:schemeClr val="bg1"/>
                </a:solidFill>
              </a:rPr>
              <a:t>-tolerant </a:t>
            </a:r>
            <a:r>
              <a:rPr lang="pl-PL" dirty="0" err="1">
                <a:solidFill>
                  <a:schemeClr val="bg1"/>
                </a:solidFill>
              </a:rPr>
              <a:t>way</a:t>
            </a:r>
            <a:r>
              <a:rPr lang="pl-PL" dirty="0">
                <a:solidFill>
                  <a:schemeClr val="bg1"/>
                </a:solidFill>
              </a:rPr>
              <a:t> – we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quite</a:t>
            </a:r>
            <a:r>
              <a:rPr lang="pl-PL" dirty="0">
                <a:solidFill>
                  <a:schemeClr val="bg1"/>
                </a:solidFill>
              </a:rPr>
              <a:t> a lot of </a:t>
            </a:r>
            <a:r>
              <a:rPr lang="pl-PL" dirty="0" err="1">
                <a:solidFill>
                  <a:schemeClr val="bg1"/>
                </a:solidFill>
              </a:rPr>
              <a:t>resources</a:t>
            </a:r>
            <a:r>
              <a:rPr lang="pl-PL" dirty="0">
                <a:solidFill>
                  <a:schemeClr val="bg1"/>
                </a:solidFill>
              </a:rPr>
              <a:t>(</a:t>
            </a:r>
            <a:r>
              <a:rPr lang="pl-PL" dirty="0" err="1">
                <a:solidFill>
                  <a:schemeClr val="bg1"/>
                </a:solidFill>
              </a:rPr>
              <a:t>cpu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mem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)</a:t>
            </a:r>
          </a:p>
          <a:p>
            <a:r>
              <a:rPr lang="pl-PL" sz="2800" dirty="0">
                <a:solidFill>
                  <a:schemeClr val="bg1"/>
                </a:solidFill>
              </a:rPr>
              <a:t>We </a:t>
            </a:r>
            <a:r>
              <a:rPr lang="pl-PL" sz="2800" dirty="0" err="1">
                <a:solidFill>
                  <a:schemeClr val="bg1"/>
                </a:solidFill>
              </a:rPr>
              <a:t>need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have</a:t>
            </a:r>
            <a:r>
              <a:rPr lang="pl-PL" sz="2800" dirty="0">
                <a:solidFill>
                  <a:schemeClr val="bg1"/>
                </a:solidFill>
              </a:rPr>
              <a:t> fast </a:t>
            </a:r>
            <a:r>
              <a:rPr lang="pl-PL" sz="2800" dirty="0" err="1">
                <a:solidFill>
                  <a:schemeClr val="bg1"/>
                </a:solidFill>
              </a:rPr>
              <a:t>storage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sz="2800" dirty="0">
                <a:solidFill>
                  <a:schemeClr val="bg1"/>
                </a:solidFill>
              </a:rPr>
              <a:t>We </a:t>
            </a:r>
            <a:r>
              <a:rPr lang="pl-PL" sz="2800" dirty="0" err="1">
                <a:solidFill>
                  <a:schemeClr val="bg1"/>
                </a:solidFill>
              </a:rPr>
              <a:t>need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remember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about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Zookeeper</a:t>
            </a:r>
            <a:r>
              <a:rPr lang="pl-PL" sz="2800" dirty="0">
                <a:solidFill>
                  <a:schemeClr val="bg1"/>
                </a:solidFill>
              </a:rPr>
              <a:t> – </a:t>
            </a:r>
            <a:r>
              <a:rPr lang="pl-PL" sz="2800" dirty="0" err="1">
                <a:solidFill>
                  <a:schemeClr val="bg1"/>
                </a:solidFill>
              </a:rPr>
              <a:t>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least</a:t>
            </a:r>
            <a:r>
              <a:rPr lang="pl-PL" sz="2800" dirty="0">
                <a:solidFill>
                  <a:schemeClr val="bg1"/>
                </a:solidFill>
              </a:rPr>
              <a:t> for a </a:t>
            </a:r>
            <a:r>
              <a:rPr lang="pl-PL" sz="2800" dirty="0" err="1">
                <a:solidFill>
                  <a:schemeClr val="bg1"/>
                </a:solidFill>
              </a:rPr>
              <a:t>while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In most </a:t>
            </a:r>
            <a:r>
              <a:rPr lang="pl-PL" dirty="0" err="1">
                <a:solidFill>
                  <a:schemeClr val="bg1"/>
                </a:solidFill>
              </a:rPr>
              <a:t>cases</a:t>
            </a:r>
            <a:r>
              <a:rPr lang="pl-PL" dirty="0">
                <a:solidFill>
                  <a:schemeClr val="bg1"/>
                </a:solidFill>
              </a:rPr>
              <a:t> we </a:t>
            </a:r>
            <a:r>
              <a:rPr lang="pl-PL" dirty="0" err="1">
                <a:solidFill>
                  <a:schemeClr val="bg1"/>
                </a:solidFill>
              </a:rPr>
              <a:t>need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deploy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operate</a:t>
            </a:r>
            <a:r>
              <a:rPr lang="pl-PL" dirty="0">
                <a:solidFill>
                  <a:schemeClr val="bg1"/>
                </a:solidFill>
              </a:rPr>
              <a:t> Kafka by </a:t>
            </a:r>
            <a:r>
              <a:rPr lang="pl-PL" dirty="0" err="1">
                <a:solidFill>
                  <a:schemeClr val="bg1"/>
                </a:solidFill>
              </a:rPr>
              <a:t>ourselves</a:t>
            </a:r>
            <a:r>
              <a:rPr lang="pl-PL" dirty="0">
                <a:solidFill>
                  <a:schemeClr val="bg1"/>
                </a:solidFill>
              </a:rPr>
              <a:t> – but </a:t>
            </a:r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commercial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platforms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offers</a:t>
            </a:r>
            <a:r>
              <a:rPr lang="pl-PL" dirty="0">
                <a:solidFill>
                  <a:schemeClr val="bg1"/>
                </a:solidFill>
              </a:rPr>
              <a:t> Kafka in SaaS model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1553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dirty="0"/>
              <a:t>Use Cases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0962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Messaging / Asynchronous communication</a:t>
            </a:r>
          </a:p>
          <a:p>
            <a:r>
              <a:rPr lang="en-GB" dirty="0">
                <a:solidFill>
                  <a:schemeClr val="bg1"/>
                </a:solidFill>
              </a:rPr>
              <a:t>Streaming</a:t>
            </a:r>
          </a:p>
          <a:p>
            <a:r>
              <a:rPr lang="en-GB" dirty="0">
                <a:solidFill>
                  <a:schemeClr val="bg1"/>
                </a:solidFill>
              </a:rPr>
              <a:t>Real-Time processing</a:t>
            </a:r>
          </a:p>
          <a:p>
            <a:r>
              <a:rPr lang="en-GB" dirty="0">
                <a:solidFill>
                  <a:schemeClr val="bg1"/>
                </a:solidFill>
              </a:rPr>
              <a:t>Metrics / Log aggregation</a:t>
            </a:r>
          </a:p>
          <a:p>
            <a:r>
              <a:rPr lang="en-GB" dirty="0">
                <a:solidFill>
                  <a:schemeClr val="bg1"/>
                </a:solidFill>
              </a:rPr>
              <a:t>CQRS / Event Sourcing</a:t>
            </a:r>
          </a:p>
          <a:p>
            <a:r>
              <a:rPr lang="en-GB" dirty="0">
                <a:solidFill>
                  <a:schemeClr val="bg1"/>
                </a:solidFill>
              </a:rPr>
              <a:t>Change Data Capture</a:t>
            </a:r>
          </a:p>
          <a:p>
            <a:r>
              <a:rPr lang="en-GB" dirty="0">
                <a:solidFill>
                  <a:schemeClr val="bg1"/>
                </a:solidFill>
              </a:rPr>
              <a:t>Geo-replication</a:t>
            </a: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0481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Messaging / Asynchronous communication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Services communicating by exchanging messages over messaging channels.</a:t>
            </a:r>
          </a:p>
          <a:p>
            <a:r>
              <a:rPr lang="en-GB" sz="2800" dirty="0">
                <a:solidFill>
                  <a:schemeClr val="bg1"/>
                </a:solidFill>
              </a:rPr>
              <a:t>Very common in microservices world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sz="2800" dirty="0">
                <a:solidFill>
                  <a:schemeClr val="bg1"/>
                </a:solidFill>
              </a:rPr>
              <a:t>Kafka </a:t>
            </a:r>
            <a:r>
              <a:rPr lang="pl-PL" sz="2800" dirty="0" err="1">
                <a:solidFill>
                  <a:schemeClr val="bg1"/>
                </a:solidFill>
              </a:rPr>
              <a:t>main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use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case</a:t>
            </a:r>
            <a:r>
              <a:rPr lang="pl-PL" sz="2800" dirty="0">
                <a:solidFill>
                  <a:schemeClr val="bg1"/>
                </a:solidFill>
              </a:rPr>
              <a:t> – </a:t>
            </a:r>
            <a:r>
              <a:rPr lang="pl-PL" sz="2800" dirty="0" err="1">
                <a:solidFill>
                  <a:schemeClr val="bg1"/>
                </a:solidFill>
              </a:rPr>
              <a:t>send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receive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messages</a:t>
            </a:r>
            <a:r>
              <a:rPr lang="pl-PL" sz="2800" dirty="0">
                <a:solidFill>
                  <a:schemeClr val="bg1"/>
                </a:solidFill>
              </a:rPr>
              <a:t> in </a:t>
            </a:r>
            <a:r>
              <a:rPr lang="pl-PL" sz="2800" dirty="0" err="1">
                <a:solidFill>
                  <a:schemeClr val="bg1"/>
                </a:solidFill>
              </a:rPr>
              <a:t>publish-subscribe</a:t>
            </a:r>
            <a:r>
              <a:rPr lang="pl-PL" sz="2800" dirty="0">
                <a:solidFill>
                  <a:schemeClr val="bg1"/>
                </a:solidFill>
              </a:rPr>
              <a:t> model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If</a:t>
            </a:r>
            <a:r>
              <a:rPr lang="pl-PL" sz="2800" dirty="0">
                <a:solidFill>
                  <a:schemeClr val="bg1"/>
                </a:solidFill>
              </a:rPr>
              <a:t> we </a:t>
            </a:r>
            <a:r>
              <a:rPr lang="pl-PL" sz="2800" dirty="0" err="1">
                <a:solidFill>
                  <a:schemeClr val="bg1"/>
                </a:solidFill>
              </a:rPr>
              <a:t>would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like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send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mes</a:t>
            </a:r>
            <a:r>
              <a:rPr lang="pl-PL" dirty="0" err="1">
                <a:solidFill>
                  <a:schemeClr val="bg1"/>
                </a:solidFill>
              </a:rPr>
              <a:t>sage</a:t>
            </a:r>
            <a:r>
              <a:rPr lang="pl-PL" dirty="0">
                <a:solidFill>
                  <a:schemeClr val="bg1"/>
                </a:solidFill>
              </a:rPr>
              <a:t>/event to </a:t>
            </a:r>
            <a:r>
              <a:rPr lang="pl-PL" dirty="0" err="1">
                <a:solidFill>
                  <a:schemeClr val="bg1"/>
                </a:solidFill>
              </a:rPr>
              <a:t>other</a:t>
            </a:r>
            <a:r>
              <a:rPr lang="pl-PL" dirty="0">
                <a:solidFill>
                  <a:schemeClr val="bg1"/>
                </a:solidFill>
              </a:rPr>
              <a:t> system/service we </a:t>
            </a:r>
            <a:r>
              <a:rPr lang="pl-PL" dirty="0" err="1">
                <a:solidFill>
                  <a:schemeClr val="bg1"/>
                </a:solidFill>
              </a:rPr>
              <a:t>use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producer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If</a:t>
            </a:r>
            <a:r>
              <a:rPr lang="pl-PL" sz="2800" dirty="0">
                <a:solidFill>
                  <a:schemeClr val="bg1"/>
                </a:solidFill>
              </a:rPr>
              <a:t> we </a:t>
            </a:r>
            <a:r>
              <a:rPr lang="pl-PL" sz="2800" dirty="0" err="1">
                <a:solidFill>
                  <a:schemeClr val="bg1"/>
                </a:solidFill>
              </a:rPr>
              <a:t>would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like</a:t>
            </a:r>
            <a:r>
              <a:rPr lang="pl-PL" sz="2800" dirty="0">
                <a:solidFill>
                  <a:schemeClr val="bg1"/>
                </a:solidFill>
              </a:rPr>
              <a:t> to be </a:t>
            </a:r>
            <a:r>
              <a:rPr lang="pl-PL" sz="2800" dirty="0" err="1">
                <a:solidFill>
                  <a:schemeClr val="bg1"/>
                </a:solidFill>
              </a:rPr>
              <a:t>notify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that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message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9551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Messaging / Asynchronous communication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There are several different styles of asynchronous communication: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Request/response </a:t>
            </a:r>
            <a:r>
              <a:rPr lang="en-GB" dirty="0">
                <a:solidFill>
                  <a:schemeClr val="bg1"/>
                </a:solidFill>
              </a:rPr>
              <a:t>- a service sends a request message to a recipient and expects to receive a reply message promptly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Notifications</a:t>
            </a:r>
            <a:r>
              <a:rPr lang="en-GB" dirty="0">
                <a:solidFill>
                  <a:schemeClr val="bg1"/>
                </a:solidFill>
              </a:rPr>
              <a:t> - a sender sends a message a recipient but does not expect a reply. Nor is one sent.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Request/asynchronous response </a:t>
            </a:r>
            <a:r>
              <a:rPr lang="en-GB" dirty="0">
                <a:solidFill>
                  <a:schemeClr val="bg1"/>
                </a:solidFill>
              </a:rPr>
              <a:t>- a service sends a request message to a recipient and expects to receive a reply message eventually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Publish/subscribe </a:t>
            </a:r>
            <a:r>
              <a:rPr lang="en-GB" dirty="0">
                <a:solidFill>
                  <a:schemeClr val="bg1"/>
                </a:solidFill>
              </a:rPr>
              <a:t>- a service publishes a message to zero or more recipients</a:t>
            </a:r>
          </a:p>
          <a:p>
            <a:pPr lvl="1"/>
            <a:r>
              <a:rPr lang="en-GB" dirty="0">
                <a:solidFill>
                  <a:schemeClr val="accent1"/>
                </a:solidFill>
              </a:rPr>
              <a:t>Publish/asynchronous response </a:t>
            </a:r>
            <a:r>
              <a:rPr lang="en-GB" dirty="0">
                <a:solidFill>
                  <a:schemeClr val="bg1"/>
                </a:solidFill>
              </a:rPr>
              <a:t>- a service publishes a request to one or recipients, some of whom send back a reply</a:t>
            </a: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546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Asynchronous communication - benefits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Loose runtime coupling since it decouples the message sender from the consumer</a:t>
            </a:r>
          </a:p>
          <a:p>
            <a:r>
              <a:rPr lang="en-GB" dirty="0">
                <a:solidFill>
                  <a:schemeClr val="bg1"/>
                </a:solidFill>
              </a:rPr>
              <a:t>Improved availability since the message broker buffers messages until the consumer is able to process them</a:t>
            </a:r>
          </a:p>
          <a:p>
            <a:r>
              <a:rPr lang="en-GB" dirty="0">
                <a:solidFill>
                  <a:schemeClr val="bg1"/>
                </a:solidFill>
              </a:rPr>
              <a:t>Supports a variety of communication patterns including request/reply, notifications, request/async response, publish/subscribe, publish/async response etc</a:t>
            </a:r>
          </a:p>
        </p:txBody>
      </p:sp>
    </p:spTree>
    <p:extLst>
      <p:ext uri="{BB962C8B-B14F-4D97-AF65-F5344CB8AC3E}">
        <p14:creationId xmlns:p14="http://schemas.microsoft.com/office/powerpoint/2010/main" val="558328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Asynchronous communication - cons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Additional complexity of message broker, which must be highly available</a:t>
            </a:r>
          </a:p>
          <a:p>
            <a:r>
              <a:rPr lang="en-GB" dirty="0">
                <a:solidFill>
                  <a:schemeClr val="bg1"/>
                </a:solidFill>
              </a:rPr>
              <a:t>Request/reply-style communication is more complex</a:t>
            </a:r>
          </a:p>
          <a:p>
            <a:r>
              <a:rPr lang="en-GB" dirty="0">
                <a:solidFill>
                  <a:schemeClr val="bg1"/>
                </a:solidFill>
              </a:rPr>
              <a:t>Harder to test – i.e. think about isolation in E2E tests</a:t>
            </a:r>
            <a:br>
              <a:rPr lang="en-GB" dirty="0">
                <a:solidFill>
                  <a:schemeClr val="bg1"/>
                </a:solidFill>
              </a:rPr>
            </a:b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9513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Messaging / Asynchronous communication -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Communication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microservices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Offload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systems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CQRS</a:t>
            </a:r>
          </a:p>
          <a:p>
            <a:r>
              <a:rPr lang="pl-PL" dirty="0">
                <a:solidFill>
                  <a:schemeClr val="bg1"/>
                </a:solidFill>
              </a:rPr>
              <a:t>Many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0573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buClr>
                <a:schemeClr val="accent1"/>
              </a:buClr>
            </a:pPr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Streaming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264EA881-3725-1445-B1CD-95A74F40DA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7316" y="927453"/>
            <a:ext cx="6780700" cy="500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723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If</a:t>
            </a:r>
            <a:r>
              <a:rPr lang="pl-PL" sz="2800" dirty="0">
                <a:solidFill>
                  <a:schemeClr val="bg1"/>
                </a:solidFill>
              </a:rPr>
              <a:t> we </a:t>
            </a:r>
            <a:r>
              <a:rPr lang="pl-PL" sz="2800" dirty="0" err="1">
                <a:solidFill>
                  <a:schemeClr val="bg1"/>
                </a:solidFill>
              </a:rPr>
              <a:t>would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like</a:t>
            </a:r>
            <a:r>
              <a:rPr lang="pl-PL" sz="2800" dirty="0">
                <a:solidFill>
                  <a:schemeClr val="bg1"/>
                </a:solidFill>
              </a:rPr>
              <a:t> to </a:t>
            </a:r>
            <a:r>
              <a:rPr lang="pl-PL" sz="2800" dirty="0" err="1">
                <a:solidFill>
                  <a:schemeClr val="bg1"/>
                </a:solidFill>
              </a:rPr>
              <a:t>switch</a:t>
            </a:r>
            <a:r>
              <a:rPr lang="pl-PL" sz="2800" dirty="0">
                <a:solidFill>
                  <a:schemeClr val="bg1"/>
                </a:solidFill>
              </a:rPr>
              <a:t> from </a:t>
            </a:r>
            <a:r>
              <a:rPr lang="pl-PL" sz="2800" dirty="0" err="1">
                <a:solidFill>
                  <a:schemeClr val="bg1"/>
                </a:solidFill>
              </a:rPr>
              <a:t>req</a:t>
            </a:r>
            <a:r>
              <a:rPr lang="pl-PL" sz="2800" dirty="0">
                <a:solidFill>
                  <a:schemeClr val="bg1"/>
                </a:solidFill>
              </a:rPr>
              <a:t>/</a:t>
            </a:r>
            <a:r>
              <a:rPr lang="pl-PL" sz="2800" dirty="0" err="1">
                <a:solidFill>
                  <a:schemeClr val="bg1"/>
                </a:solidFill>
              </a:rPr>
              <a:t>resp</a:t>
            </a:r>
            <a:r>
              <a:rPr lang="pl-PL" sz="2800" dirty="0">
                <a:solidFill>
                  <a:schemeClr val="bg1"/>
                </a:solidFill>
              </a:rPr>
              <a:t> model to </a:t>
            </a:r>
            <a:r>
              <a:rPr lang="pl-PL" sz="2800" dirty="0" err="1">
                <a:solidFill>
                  <a:schemeClr val="bg1"/>
                </a:solidFill>
              </a:rPr>
              <a:t>world</a:t>
            </a:r>
            <a:r>
              <a:rPr lang="pl-PL" sz="2800" dirty="0">
                <a:solidFill>
                  <a:schemeClr val="bg1"/>
                </a:solidFill>
              </a:rPr>
              <a:t> of </a:t>
            </a:r>
            <a:r>
              <a:rPr lang="pl-PL" sz="2800" dirty="0" err="1">
                <a:solidFill>
                  <a:schemeClr val="bg1"/>
                </a:solidFill>
              </a:rPr>
              <a:t>streams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Imme</a:t>
            </a:r>
            <a:r>
              <a:rPr lang="pl-PL" dirty="0" err="1">
                <a:solidFill>
                  <a:schemeClr val="bg1"/>
                </a:solidFill>
              </a:rPr>
              <a:t>diatelly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propagate</a:t>
            </a:r>
            <a:r>
              <a:rPr lang="pl-PL" dirty="0">
                <a:solidFill>
                  <a:schemeClr val="bg1"/>
                </a:solidFill>
              </a:rPr>
              <a:t> event as </a:t>
            </a:r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occur</a:t>
            </a:r>
            <a:r>
              <a:rPr lang="pl-PL" dirty="0">
                <a:solidFill>
                  <a:schemeClr val="bg1"/>
                </a:solidFill>
              </a:rPr>
              <a:t> in </a:t>
            </a:r>
            <a:r>
              <a:rPr lang="pl-PL" dirty="0" err="1">
                <a:solidFill>
                  <a:schemeClr val="bg1"/>
                </a:solidFill>
              </a:rPr>
              <a:t>our</a:t>
            </a:r>
            <a:r>
              <a:rPr lang="pl-PL" dirty="0">
                <a:solidFill>
                  <a:schemeClr val="bg1"/>
                </a:solidFill>
              </a:rPr>
              <a:t> system</a:t>
            </a:r>
          </a:p>
          <a:p>
            <a:r>
              <a:rPr lang="pl-PL" dirty="0" err="1">
                <a:solidFill>
                  <a:schemeClr val="bg1"/>
                </a:solidFill>
              </a:rPr>
              <a:t>Fully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async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communication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Build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materialized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views</a:t>
            </a:r>
            <a:r>
              <a:rPr lang="pl-PL" dirty="0">
                <a:solidFill>
                  <a:schemeClr val="bg1"/>
                </a:solidFill>
              </a:rPr>
              <a:t> on top of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678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11" name="Picture 10" descr="A picture containing text, different, colorful, shop&#10;&#10;Description automatically generated">
            <a:extLst>
              <a:ext uri="{FF2B5EF4-FFF2-40B4-BE49-F238E27FC236}">
                <a16:creationId xmlns:a16="http://schemas.microsoft.com/office/drawing/2014/main" id="{66903990-61FF-7248-B634-BA13BA50B5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4434" r="-1" b="11534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965" y="1453438"/>
            <a:ext cx="9801854" cy="27903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Materials: presentations, sources etc.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F033DC-DFFC-C44A-9ECC-3755E92B3770}"/>
              </a:ext>
            </a:extLst>
          </p:cNvPr>
          <p:cNvSpPr txBox="1"/>
          <p:nvPr/>
        </p:nvSpPr>
        <p:spPr>
          <a:xfrm>
            <a:off x="347000" y="4998077"/>
            <a:ext cx="11491784" cy="2614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3200" dirty="0">
                <a:solidFill>
                  <a:srgbClr val="FFFFFF"/>
                </a:solidFill>
              </a:rPr>
              <a:t>https://</a:t>
            </a:r>
            <a:r>
              <a:rPr lang="en-US" sz="3200" dirty="0" err="1">
                <a:solidFill>
                  <a:srgbClr val="FFFFFF"/>
                </a:solidFill>
              </a:rPr>
              <a:t>github.com</a:t>
            </a:r>
            <a:r>
              <a:rPr lang="en-US" sz="3200" dirty="0">
                <a:solidFill>
                  <a:srgbClr val="FFFFFF"/>
                </a:solidFill>
              </a:rPr>
              <a:t>/</a:t>
            </a:r>
            <a:r>
              <a:rPr lang="en-US" sz="3200" dirty="0" err="1">
                <a:solidFill>
                  <a:srgbClr val="FFFFFF"/>
                </a:solidFill>
              </a:rPr>
              <a:t>mateuszdyminski</a:t>
            </a:r>
            <a:r>
              <a:rPr lang="en-US" sz="3200" dirty="0">
                <a:solidFill>
                  <a:srgbClr val="FFFFFF"/>
                </a:solidFill>
              </a:rPr>
              <a:t>/</a:t>
            </a:r>
            <a:r>
              <a:rPr lang="en-US" sz="3200" dirty="0" err="1">
                <a:solidFill>
                  <a:srgbClr val="FFFFFF"/>
                </a:solidFill>
              </a:rPr>
              <a:t>dist</a:t>
            </a:r>
            <a:r>
              <a:rPr lang="en-US" sz="3200" dirty="0">
                <a:solidFill>
                  <a:srgbClr val="FFFFFF"/>
                </a:solidFill>
              </a:rPr>
              <a:t>-messaging-workshop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228850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28486D70-9B74-8F4B-99DE-56E816B46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004" y="643466"/>
            <a:ext cx="75539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060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Streaming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</a:t>
            </a:r>
            <a:r>
              <a:rPr lang="pl-PL" dirty="0">
                <a:solidFill>
                  <a:schemeClr val="bg1"/>
                </a:solidFill>
              </a:rPr>
              <a:t>-in API for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!</a:t>
            </a:r>
          </a:p>
          <a:p>
            <a:r>
              <a:rPr lang="pl-PL" dirty="0" err="1">
                <a:solidFill>
                  <a:schemeClr val="bg1"/>
                </a:solidFill>
              </a:rPr>
              <a:t>Processor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KStream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Ktables</a:t>
            </a:r>
            <a:r>
              <a:rPr lang="pl-PL" dirty="0">
                <a:solidFill>
                  <a:schemeClr val="bg1"/>
                </a:solidFill>
              </a:rPr>
              <a:t>, </a:t>
            </a:r>
            <a:r>
              <a:rPr lang="pl-PL" dirty="0" err="1">
                <a:solidFill>
                  <a:schemeClr val="bg1"/>
                </a:solidFill>
              </a:rPr>
              <a:t>GlobalKTable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friends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You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build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your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based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API</a:t>
            </a:r>
          </a:p>
          <a:p>
            <a:r>
              <a:rPr lang="pl-PL" dirty="0" err="1">
                <a:solidFill>
                  <a:schemeClr val="bg1"/>
                </a:solidFill>
              </a:rPr>
              <a:t>These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applications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run </a:t>
            </a:r>
            <a:r>
              <a:rPr lang="pl-PL" dirty="0" err="1">
                <a:solidFill>
                  <a:schemeClr val="bg1"/>
                </a:solidFill>
              </a:rPr>
              <a:t>outside</a:t>
            </a:r>
            <a:r>
              <a:rPr lang="pl-PL" dirty="0">
                <a:solidFill>
                  <a:schemeClr val="bg1"/>
                </a:solidFill>
              </a:rPr>
              <a:t> of the Broker</a:t>
            </a:r>
          </a:p>
          <a:p>
            <a:r>
              <a:rPr lang="pl-PL" dirty="0" err="1">
                <a:solidFill>
                  <a:schemeClr val="bg1"/>
                </a:solidFill>
              </a:rPr>
              <a:t>Dedicated</a:t>
            </a:r>
            <a:r>
              <a:rPr lang="pl-PL" dirty="0">
                <a:solidFill>
                  <a:schemeClr val="bg1"/>
                </a:solidFill>
              </a:rPr>
              <a:t> DSL</a:t>
            </a: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753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E629566F-0709-104F-BAEF-B0D5C1B53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4402" y="643466"/>
            <a:ext cx="5803196" cy="557106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E47CA8-21D1-2643-9EF8-E263AD07BD81}"/>
              </a:ext>
            </a:extLst>
          </p:cNvPr>
          <p:cNvSpPr txBox="1"/>
          <p:nvPr/>
        </p:nvSpPr>
        <p:spPr>
          <a:xfrm>
            <a:off x="1199408" y="6436426"/>
            <a:ext cx="855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dzone.com</a:t>
            </a:r>
            <a:r>
              <a:rPr lang="en-GB" dirty="0"/>
              <a:t>/articles/real-time-stream-processing-with-apache-kafkapart-1</a:t>
            </a:r>
          </a:p>
        </p:txBody>
      </p:sp>
    </p:spTree>
    <p:extLst>
      <p:ext uri="{BB962C8B-B14F-4D97-AF65-F5344CB8AC3E}">
        <p14:creationId xmlns:p14="http://schemas.microsoft.com/office/powerpoint/2010/main" val="28543315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A8BEBDD2-6925-954F-BD38-718B9057E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1812" y="643466"/>
            <a:ext cx="9208376" cy="55710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25C33A-3697-CE48-A681-70C1516492F4}"/>
              </a:ext>
            </a:extLst>
          </p:cNvPr>
          <p:cNvSpPr txBox="1"/>
          <p:nvPr/>
        </p:nvSpPr>
        <p:spPr>
          <a:xfrm>
            <a:off x="1199408" y="6436426"/>
            <a:ext cx="855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dzone.com</a:t>
            </a:r>
            <a:r>
              <a:rPr lang="en-GB" dirty="0"/>
              <a:t>/articles/real-time-stream-processing-with-apache-kafkapart-1</a:t>
            </a:r>
          </a:p>
        </p:txBody>
      </p:sp>
    </p:spTree>
    <p:extLst>
      <p:ext uri="{BB962C8B-B14F-4D97-AF65-F5344CB8AC3E}">
        <p14:creationId xmlns:p14="http://schemas.microsoft.com/office/powerpoint/2010/main" val="953264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Streaming - examples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Aggregations</a:t>
            </a:r>
            <a:r>
              <a:rPr lang="pl-PL" sz="2800" dirty="0">
                <a:solidFill>
                  <a:schemeClr val="bg1"/>
                </a:solidFill>
              </a:rPr>
              <a:t> – numer of </a:t>
            </a:r>
            <a:r>
              <a:rPr lang="pl-PL" sz="2800" dirty="0" err="1">
                <a:solidFill>
                  <a:schemeClr val="bg1"/>
                </a:solidFill>
              </a:rPr>
              <a:t>visits</a:t>
            </a:r>
            <a:r>
              <a:rPr lang="pl-PL" sz="2800" dirty="0">
                <a:solidFill>
                  <a:schemeClr val="bg1"/>
                </a:solidFill>
              </a:rPr>
              <a:t> from </a:t>
            </a:r>
            <a:r>
              <a:rPr lang="pl-PL" sz="2800" dirty="0" err="1">
                <a:solidFill>
                  <a:schemeClr val="bg1"/>
                </a:solidFill>
              </a:rPr>
              <a:t>particular</a:t>
            </a:r>
            <a:r>
              <a:rPr lang="pl-PL" sz="2800" dirty="0">
                <a:solidFill>
                  <a:schemeClr val="bg1"/>
                </a:solidFill>
              </a:rPr>
              <a:t> country</a:t>
            </a:r>
          </a:p>
          <a:p>
            <a:r>
              <a:rPr lang="pl-PL" dirty="0" err="1">
                <a:solidFill>
                  <a:schemeClr val="bg1"/>
                </a:solidFill>
              </a:rPr>
              <a:t>Joins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visitors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their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preferences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Filtering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</a:p>
          <a:p>
            <a:r>
              <a:rPr lang="pl-PL" dirty="0" err="1">
                <a:solidFill>
                  <a:schemeClr val="bg1"/>
                </a:solidFill>
              </a:rPr>
              <a:t>Windowing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how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events</a:t>
            </a:r>
            <a:r>
              <a:rPr lang="pl-PL" dirty="0">
                <a:solidFill>
                  <a:schemeClr val="bg1"/>
                </a:solidFill>
              </a:rPr>
              <a:t> per min/</a:t>
            </a:r>
            <a:r>
              <a:rPr lang="pl-PL" dirty="0" err="1">
                <a:solidFill>
                  <a:schemeClr val="bg1"/>
                </a:solidFill>
              </a:rPr>
              <a:t>hour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day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KTables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Views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31086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Real-Time processing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806F3A72-1C38-6D41-9068-9AA9AFF84B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182" y="1825625"/>
            <a:ext cx="4601636" cy="4351338"/>
          </a:xfrm>
        </p:spPr>
      </p:pic>
    </p:spTree>
    <p:extLst>
      <p:ext uri="{BB962C8B-B14F-4D97-AF65-F5344CB8AC3E}">
        <p14:creationId xmlns:p14="http://schemas.microsoft.com/office/powerpoint/2010/main" val="2145920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Metrics / Log aggregation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Ingest</a:t>
            </a:r>
            <a:r>
              <a:rPr lang="pl-PL" sz="2800" dirty="0">
                <a:solidFill>
                  <a:schemeClr val="bg1"/>
                </a:solidFill>
              </a:rPr>
              <a:t> high </a:t>
            </a:r>
            <a:r>
              <a:rPr lang="pl-PL" sz="2800" dirty="0" err="1">
                <a:solidFill>
                  <a:schemeClr val="bg1"/>
                </a:solidFill>
              </a:rPr>
              <a:t>load</a:t>
            </a:r>
            <a:r>
              <a:rPr lang="pl-PL" sz="2800" dirty="0">
                <a:solidFill>
                  <a:schemeClr val="bg1"/>
                </a:solidFill>
              </a:rPr>
              <a:t> of data to </a:t>
            </a:r>
            <a:r>
              <a:rPr lang="pl-PL" sz="2800" dirty="0" err="1">
                <a:solidFill>
                  <a:schemeClr val="bg1"/>
                </a:solidFill>
              </a:rPr>
              <a:t>your</a:t>
            </a:r>
            <a:r>
              <a:rPr lang="pl-PL" sz="2800" dirty="0">
                <a:solidFill>
                  <a:schemeClr val="bg1"/>
                </a:solidFill>
              </a:rPr>
              <a:t> system</a:t>
            </a:r>
          </a:p>
          <a:p>
            <a:r>
              <a:rPr lang="pl-PL" dirty="0">
                <a:solidFill>
                  <a:schemeClr val="bg1"/>
                </a:solidFill>
              </a:rPr>
              <a:t>Real-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not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important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Throughtput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most </a:t>
            </a:r>
            <a:r>
              <a:rPr lang="pl-PL" sz="2800" dirty="0" err="1">
                <a:solidFill>
                  <a:schemeClr val="bg1"/>
                </a:solidFill>
              </a:rPr>
              <a:t>important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here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It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survive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extream</a:t>
            </a:r>
            <a:r>
              <a:rPr lang="pl-PL" dirty="0">
                <a:solidFill>
                  <a:schemeClr val="bg1"/>
                </a:solidFill>
              </a:rPr>
              <a:t> numer of </a:t>
            </a:r>
            <a:r>
              <a:rPr lang="pl-PL" dirty="0" err="1">
                <a:solidFill>
                  <a:schemeClr val="bg1"/>
                </a:solidFill>
              </a:rPr>
              <a:t>incomming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>
                <a:solidFill>
                  <a:schemeClr val="bg1"/>
                </a:solidFill>
              </a:rPr>
              <a:t>Processing </a:t>
            </a:r>
            <a:r>
              <a:rPr lang="pl-PL" sz="2800" dirty="0" err="1">
                <a:solidFill>
                  <a:schemeClr val="bg1"/>
                </a:solidFill>
              </a:rPr>
              <a:t>might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take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some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time</a:t>
            </a:r>
            <a:r>
              <a:rPr lang="pl-PL" dirty="0">
                <a:solidFill>
                  <a:schemeClr val="bg1"/>
                </a:solidFill>
              </a:rPr>
              <a:t>, but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/event/</a:t>
            </a:r>
            <a:r>
              <a:rPr lang="pl-PL" dirty="0" err="1">
                <a:solidFill>
                  <a:schemeClr val="bg1"/>
                </a:solidFill>
              </a:rPr>
              <a:t>logs</a:t>
            </a:r>
            <a:r>
              <a:rPr lang="pl-PL" dirty="0">
                <a:solidFill>
                  <a:schemeClr val="bg1"/>
                </a:solidFill>
              </a:rPr>
              <a:t>/</a:t>
            </a:r>
            <a:r>
              <a:rPr lang="pl-PL" dirty="0" err="1">
                <a:solidFill>
                  <a:schemeClr val="bg1"/>
                </a:solidFill>
              </a:rPr>
              <a:t>metric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must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received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Examples</a:t>
            </a:r>
            <a:r>
              <a:rPr lang="pl-PL" dirty="0">
                <a:solidFill>
                  <a:schemeClr val="bg1"/>
                </a:solidFill>
              </a:rPr>
              <a:t>: </a:t>
            </a:r>
            <a:r>
              <a:rPr lang="pl-PL" dirty="0" err="1">
                <a:solidFill>
                  <a:schemeClr val="bg1"/>
                </a:solidFill>
              </a:rPr>
              <a:t>Datadog</a:t>
            </a:r>
            <a:r>
              <a:rPr lang="pl-PL" dirty="0">
                <a:solidFill>
                  <a:schemeClr val="bg1"/>
                </a:solidFill>
              </a:rPr>
              <a:t> / </a:t>
            </a:r>
            <a:r>
              <a:rPr lang="pl-PL" dirty="0" err="1">
                <a:solidFill>
                  <a:schemeClr val="bg1"/>
                </a:solidFill>
              </a:rPr>
              <a:t>Elastic</a:t>
            </a:r>
            <a:r>
              <a:rPr lang="pl-PL" dirty="0">
                <a:solidFill>
                  <a:schemeClr val="bg1"/>
                </a:solidFill>
              </a:rPr>
              <a:t> / </a:t>
            </a:r>
            <a:r>
              <a:rPr lang="pl-PL" dirty="0" err="1">
                <a:solidFill>
                  <a:schemeClr val="bg1"/>
                </a:solidFill>
              </a:rPr>
              <a:t>Librato</a:t>
            </a:r>
            <a:r>
              <a:rPr lang="pl-PL" dirty="0">
                <a:solidFill>
                  <a:schemeClr val="bg1"/>
                </a:solidFill>
              </a:rPr>
              <a:t> / </a:t>
            </a:r>
            <a:r>
              <a:rPr lang="pl-PL" dirty="0" err="1">
                <a:solidFill>
                  <a:schemeClr val="bg1"/>
                </a:solidFill>
              </a:rPr>
              <a:t>Splunk</a:t>
            </a:r>
            <a:r>
              <a:rPr lang="pl-PL" dirty="0">
                <a:solidFill>
                  <a:schemeClr val="bg1"/>
                </a:solidFill>
              </a:rPr>
              <a:t> etc.</a:t>
            </a:r>
            <a:endParaRPr lang="pl-PL" sz="2800" dirty="0">
              <a:solidFill>
                <a:schemeClr val="bg1"/>
              </a:solidFill>
            </a:endParaRP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376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ACEE5FAE-33D3-A445-A29A-23C429B4D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49352" y="10"/>
            <a:ext cx="12191999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Event Sourcing + CQRS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98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Event </a:t>
            </a:r>
            <a:r>
              <a:rPr lang="pl-PL" dirty="0" err="1">
                <a:solidFill>
                  <a:schemeClr val="bg1"/>
                </a:solidFill>
              </a:rPr>
              <a:t>Sourcing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Problem:</a:t>
            </a:r>
          </a:p>
          <a:p>
            <a:pPr marL="0" indent="0">
              <a:buNone/>
            </a:pPr>
            <a:endParaRPr lang="pl-PL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 service typically needs to update the database </a:t>
            </a: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and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send messages/events.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 service must atomically update the database and send messages in order to avoid data inconsistencies and bugs.</a:t>
            </a:r>
            <a:endParaRPr lang="pl-P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800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r>
              <a:rPr lang="pl-PL" sz="3600">
                <a:solidFill>
                  <a:schemeClr val="bg1"/>
                </a:solidFill>
              </a:rPr>
              <a:t>Event Sourcing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610" y="2121763"/>
            <a:ext cx="3822192" cy="377301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>
                <a:solidFill>
                  <a:schemeClr val="bg1"/>
                </a:solidFill>
              </a:rPr>
              <a:t>Solution:</a:t>
            </a:r>
          </a:p>
          <a:p>
            <a:pPr marL="0" indent="0">
              <a:buNone/>
            </a:pPr>
            <a:r>
              <a:rPr lang="en-GB" sz="2000">
                <a:solidFill>
                  <a:schemeClr val="bg1"/>
                </a:solidFill>
              </a:rPr>
              <a:t>2PC – Two Phase Commit</a:t>
            </a:r>
          </a:p>
          <a:p>
            <a:pPr marL="0" indent="0">
              <a:buNone/>
            </a:pPr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26599EEC-13FB-6B45-812E-D2D693870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16" y="1462984"/>
            <a:ext cx="6596652" cy="377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3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sky, light, traffic, outdoor&#10;&#10;Description automatically generated">
            <a:extLst>
              <a:ext uri="{FF2B5EF4-FFF2-40B4-BE49-F238E27FC236}">
                <a16:creationId xmlns:a16="http://schemas.microsoft.com/office/drawing/2014/main" id="{218F0CC8-C9B9-3042-A7D3-A88F8F4E7F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411" b="332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General rules of training</a:t>
            </a:r>
          </a:p>
        </p:txBody>
      </p:sp>
    </p:spTree>
    <p:extLst>
      <p:ext uri="{BB962C8B-B14F-4D97-AF65-F5344CB8AC3E}">
        <p14:creationId xmlns:p14="http://schemas.microsoft.com/office/powerpoint/2010/main" val="1439528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Event </a:t>
            </a:r>
            <a:r>
              <a:rPr lang="pl-PL" dirty="0" err="1">
                <a:solidFill>
                  <a:schemeClr val="bg1"/>
                </a:solidFill>
              </a:rPr>
              <a:t>Sourcing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Problem: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Make update the database and publish messages/events to another system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It works in context of 2 DBs, but not when we have 1DB and 1 messaging system(of course if queue doesn’t supports 2PC)</a:t>
            </a:r>
          </a:p>
          <a:p>
            <a:pPr marL="0" indent="0">
              <a:buNone/>
            </a:pPr>
            <a:endParaRPr lang="en-GB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If the database transaction commits messages must be sent. Conversely, if the database rolls back, the messages must not be sent</a:t>
            </a:r>
          </a:p>
          <a:p>
            <a:pPr marL="0" indent="0">
              <a:buNone/>
            </a:pPr>
            <a:endParaRPr lang="pl-PL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endParaRPr lang="pl-P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09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Event </a:t>
            </a:r>
            <a:r>
              <a:rPr lang="pl-PL" dirty="0" err="1">
                <a:solidFill>
                  <a:schemeClr val="bg1"/>
                </a:solidFill>
              </a:rPr>
              <a:t>Sourcing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Solution to this problem is to use event sourcing.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Event sourcing persists the state of a business entity such an Order or a Customer as a sequence of state-changing events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Whenever the state of a business entity changes, a new event is appended to the list of events.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Since saving an event is a single operation, it is inherently atomic.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application reconstructs an entity’s current state by replaying the events.</a:t>
            </a:r>
            <a:endParaRPr lang="pl-P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420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Event </a:t>
            </a:r>
            <a:r>
              <a:rPr lang="pl-PL" dirty="0" err="1">
                <a:solidFill>
                  <a:schemeClr val="bg1"/>
                </a:solidFill>
              </a:rPr>
              <a:t>Sourcing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Applications persist events in an event store, which is a database of events.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store has an API for adding and retrieving an entity’s events.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event store also behaves like a message broker.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It provides an API that enables services to subscribe to events.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When a service saves an event in the event store, it is delivered to all interested subscribers.</a:t>
            </a:r>
            <a:endParaRPr lang="pl-P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36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Event Sourcing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9F9F0E15-F3D8-EE41-BA99-0DACE332E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5533" y="1223778"/>
            <a:ext cx="10060929" cy="5080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8451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Event </a:t>
            </a:r>
            <a:r>
              <a:rPr lang="pl-PL" dirty="0" err="1">
                <a:solidFill>
                  <a:schemeClr val="bg1"/>
                </a:solidFill>
              </a:rPr>
              <a:t>Sourcing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another</a:t>
            </a:r>
            <a:r>
              <a:rPr lang="pl-PL" dirty="0">
                <a:solidFill>
                  <a:schemeClr val="bg1"/>
                </a:solidFill>
              </a:rPr>
              <a:t> problem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How to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query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Event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store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to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get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current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state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of Order?</a:t>
            </a:r>
          </a:p>
          <a:p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Should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we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query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for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all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of the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events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every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pl-PL" dirty="0" err="1">
                <a:solidFill>
                  <a:schemeClr val="bg1">
                    <a:lumMod val="95000"/>
                  </a:schemeClr>
                </a:solidFill>
              </a:rPr>
              <a:t>time</a:t>
            </a: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0969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ACEE5FAE-33D3-A445-A29A-23C429B4D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73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CQRS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1696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CQRS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CQRS = 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Command Query Responsibility Segregation</a:t>
            </a:r>
          </a:p>
          <a:p>
            <a:pPr marL="0" indent="0">
              <a:buNone/>
            </a:pPr>
            <a:endParaRPr lang="pl-PL" dirty="0">
              <a:solidFill>
                <a:schemeClr val="bg1">
                  <a:lumMod val="95000"/>
                </a:schemeClr>
              </a:solidFill>
            </a:endParaRPr>
          </a:p>
          <a:p>
            <a:pPr marL="0" indent="0">
              <a:buNone/>
            </a:pP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Problem</a:t>
            </a:r>
          </a:p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How to implement a query that retrieves data from multiple services in a microservice architecture?</a:t>
            </a:r>
            <a:endParaRPr lang="pl-P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27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CQRS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>
                <a:solidFill>
                  <a:schemeClr val="bg1">
                    <a:lumMod val="95000"/>
                  </a:schemeClr>
                </a:solidFill>
              </a:rPr>
              <a:t>Solution:</a:t>
            </a:r>
          </a:p>
          <a:p>
            <a:pPr marL="0" indent="0">
              <a:buNone/>
            </a:pPr>
            <a:endParaRPr lang="pl-PL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Define a view database, which is a read-only replica that is designed to support that query. 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The application keeps the replica up to data by subscribing to 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Domain events</a:t>
            </a: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 published by the service that own the data.</a:t>
            </a:r>
            <a:endParaRPr lang="pl-PL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01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CQRS</a:t>
            </a:r>
          </a:p>
        </p:txBody>
      </p:sp>
      <p:pic>
        <p:nvPicPr>
          <p:cNvPr id="3" name="Content Placeholder 2" descr="Diagram&#10;&#10;Description automatically generated">
            <a:extLst>
              <a:ext uri="{FF2B5EF4-FFF2-40B4-BE49-F238E27FC236}">
                <a16:creationId xmlns:a16="http://schemas.microsoft.com/office/drawing/2014/main" id="{FD945E0E-3465-2F40-9AED-D84269F7A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27804" y="1137652"/>
            <a:ext cx="7602806" cy="478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06914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CQRS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pattern has the following benefits: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Supports multiple denormalized views that are scalable and performant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Improved separation of concerns = simpler command and query models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Necessary in an event sourced architecture</a:t>
            </a:r>
            <a:br>
              <a:rPr lang="en-GB" dirty="0">
                <a:solidFill>
                  <a:schemeClr val="bg1">
                    <a:lumMod val="95000"/>
                  </a:schemeClr>
                </a:solidFill>
              </a:rPr>
            </a:br>
            <a:endParaRPr lang="en-GB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6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Training: 2 x 7h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Short breaks after sessions - 1h – 3-5mins 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One long break for lunch – around 1pm ?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Ask questions anytime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Few exercises to keep you warm-up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No present list : )</a:t>
            </a: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General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rules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18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CQRS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This pattern has the following drawbacks: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Increased complexity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Potential code duplication</a:t>
            </a:r>
          </a:p>
          <a:p>
            <a:r>
              <a:rPr lang="en-GB" dirty="0">
                <a:solidFill>
                  <a:schemeClr val="bg1">
                    <a:lumMod val="95000"/>
                  </a:schemeClr>
                </a:solidFill>
              </a:rPr>
              <a:t>Replication lag/eventually consistent views</a:t>
            </a:r>
          </a:p>
        </p:txBody>
      </p:sp>
    </p:spTree>
    <p:extLst>
      <p:ext uri="{BB962C8B-B14F-4D97-AF65-F5344CB8AC3E}">
        <p14:creationId xmlns:p14="http://schemas.microsoft.com/office/powerpoint/2010/main" val="128052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Event </a:t>
            </a:r>
            <a:r>
              <a:rPr lang="pl-PL" dirty="0" err="1">
                <a:solidFill>
                  <a:schemeClr val="bg1"/>
                </a:solidFill>
              </a:rPr>
              <a:t>Sourcing</a:t>
            </a:r>
            <a:r>
              <a:rPr lang="pl-PL" dirty="0">
                <a:solidFill>
                  <a:schemeClr val="bg1"/>
                </a:solidFill>
              </a:rPr>
              <a:t> – with Kafka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To implement CQRS with Kafka, you write directly to a topic, </a:t>
            </a:r>
          </a:p>
          <a:p>
            <a:r>
              <a:rPr lang="en-GB" dirty="0">
                <a:solidFill>
                  <a:schemeClr val="bg1"/>
                </a:solidFill>
              </a:rPr>
              <a:t>This is faster than writing to a database, which has indexes that must be updated.</a:t>
            </a:r>
          </a:p>
          <a:p>
            <a:r>
              <a:rPr lang="en-GB" dirty="0">
                <a:solidFill>
                  <a:schemeClr val="bg1"/>
                </a:solidFill>
              </a:rPr>
              <a:t>The events are then pushed from Kafka into a view on the read side, from where they can be queried. </a:t>
            </a:r>
          </a:p>
          <a:p>
            <a:r>
              <a:rPr lang="en-GB" dirty="0">
                <a:solidFill>
                  <a:schemeClr val="bg1"/>
                </a:solidFill>
              </a:rPr>
              <a:t>Chronological reductions are performed </a:t>
            </a:r>
            <a:r>
              <a:rPr lang="en-GB" i="1" dirty="0">
                <a:solidFill>
                  <a:schemeClr val="bg1"/>
                </a:solidFill>
              </a:rPr>
              <a:t>before</a:t>
            </a:r>
            <a:r>
              <a:rPr lang="en-GB" dirty="0">
                <a:solidFill>
                  <a:schemeClr val="bg1"/>
                </a:solidFill>
              </a:rPr>
              <a:t> the data is inserted into the view. </a:t>
            </a:r>
            <a:br>
              <a:rPr lang="en-GB" dirty="0">
                <a:solidFill>
                  <a:schemeClr val="bg1"/>
                </a:solidFill>
              </a:rPr>
            </a:b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443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Change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Capture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picture containing indoor, old, sitting, sink&#10;&#10;Description automatically generated">
            <a:extLst>
              <a:ext uri="{FF2B5EF4-FFF2-40B4-BE49-F238E27FC236}">
                <a16:creationId xmlns:a16="http://schemas.microsoft.com/office/drawing/2014/main" id="{17DEDD2D-8E00-1C48-9097-C532C51812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812" b="4919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850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 marL="0" indent="0" algn="ctr">
              <a:buClr>
                <a:schemeClr val="accent1"/>
              </a:buClr>
              <a:buNone/>
            </a:pPr>
            <a:endParaRPr lang="en-GB" sz="4000" b="1" dirty="0">
              <a:solidFill>
                <a:schemeClr val="bg2"/>
              </a:solidFill>
            </a:endParaRPr>
          </a:p>
          <a:p>
            <a:pPr marL="0" indent="0" algn="ctr">
              <a:buClr>
                <a:schemeClr val="accent1"/>
              </a:buClr>
              <a:buNone/>
            </a:pPr>
            <a:r>
              <a:rPr lang="en-GB" sz="4000" b="1" dirty="0">
                <a:solidFill>
                  <a:schemeClr val="bg2"/>
                </a:solidFill>
              </a:rPr>
              <a:t>change data capture</a:t>
            </a:r>
            <a:r>
              <a:rPr lang="en-GB" sz="4000" dirty="0">
                <a:solidFill>
                  <a:schemeClr val="bg2"/>
                </a:solidFill>
              </a:rPr>
              <a:t> (</a:t>
            </a:r>
            <a:r>
              <a:rPr lang="en-GB" sz="4000" b="1" dirty="0">
                <a:solidFill>
                  <a:schemeClr val="bg2"/>
                </a:solidFill>
              </a:rPr>
              <a:t>CDC</a:t>
            </a:r>
            <a:r>
              <a:rPr lang="en-GB" sz="4000" dirty="0">
                <a:solidFill>
                  <a:schemeClr val="bg2"/>
                </a:solidFill>
              </a:rPr>
              <a:t>) is a set of software design patterns used to determine and track the data that has changed so that action can be taken using the changed data.</a:t>
            </a:r>
            <a:endParaRPr lang="en-US" sz="4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6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06235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Based on WAL, Redo logs, </a:t>
            </a:r>
            <a:r>
              <a:rPr lang="en-US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Binlog</a:t>
            </a:r>
            <a:endParaRPr lang="en-US" sz="28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>
              <a:buClr>
                <a:schemeClr val="accent1"/>
              </a:buClr>
            </a:pPr>
            <a:r>
              <a:rPr lang="en-US" sz="28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All data changes are captured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 polling or overhead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Transparent – no need to touch any of old/legacy applications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Event with changes is sent to subscribers</a:t>
            </a:r>
          </a:p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Reactive approach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Log-based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Change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Data </a:t>
            </a:r>
            <a:r>
              <a:rPr lang="pl-PL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Capture</a:t>
            </a:r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2182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470945" y="1905506"/>
            <a:ext cx="11323658" cy="2677656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CREATE TABLE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(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id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SERIAL PRIMARY KEY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TEXT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NULL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  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created_at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TIMESTAMP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DEFAULT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NOW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0FFD0B4-B3BD-C14D-B3BE-C891CD0B3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193152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830997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INSERT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INTO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users(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firstname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VALUES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(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'Rambo'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);</a:t>
            </a:r>
          </a:p>
          <a:p>
            <a:endParaRPr lang="pl-PL" sz="2400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691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"insert"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”id”</a:t>
            </a:r>
            <a:r>
              <a:rPr lang="en-GB" dirty="0">
                <a:solidFill>
                  <a:schemeClr val="bg1"/>
                </a:solidFill>
                <a:latin typeface="Menlo" panose="020B0609030804020204" pitchFamily="49" charset="0"/>
              </a:rPr>
              <a:t>,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  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         "timestamp without time zone"</a:t>
            </a:r>
            <a:endParaRPr lang="en-GB" dirty="0">
              <a:solidFill>
                <a:srgbClr val="D4D4D4"/>
              </a:solidFill>
              <a:latin typeface="Menlo" panose="020B060903080402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”Rambo"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59293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UPDATE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SET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 err="1">
                <a:solidFill>
                  <a:srgbClr val="D4D4D4"/>
                </a:solidFill>
                <a:latin typeface="Menlo" panose="020B0609030804020204" pitchFamily="49" charset="0"/>
              </a:rPr>
              <a:t>lastname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'Kowalski'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825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UPDATE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619051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142271"/>
            <a:ext cx="12192000" cy="4801314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 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"update"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firstname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lastname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created_at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"text"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"timestamp without time zone"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columnvalues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 err="1">
                <a:solidFill>
                  <a:srgbClr val="CE9178"/>
                </a:solidFill>
                <a:latin typeface="Menlo" panose="020B0609030804020204" pitchFamily="49" charset="0"/>
              </a:rPr>
              <a:t>Johny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"Kowalski"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"2020-09-15 11:58:28.988414"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29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C9DBD6-6B9C-5849-8EB6-53688F7E3181}"/>
              </a:ext>
            </a:extLst>
          </p:cNvPr>
          <p:cNvSpPr txBox="1"/>
          <p:nvPr/>
        </p:nvSpPr>
        <p:spPr>
          <a:xfrm>
            <a:off x="0" y="965972"/>
            <a:ext cx="12192000" cy="461665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DELETE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FROM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users </a:t>
            </a:r>
            <a:r>
              <a:rPr lang="en-GB" sz="2400" dirty="0">
                <a:solidFill>
                  <a:srgbClr val="569CD6"/>
                </a:solidFill>
                <a:latin typeface="Menlo" panose="020B0609030804020204" pitchFamily="49" charset="0"/>
              </a:rPr>
              <a:t>WHERE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 id = </a:t>
            </a:r>
            <a:r>
              <a:rPr lang="en-GB" sz="2400" dirty="0">
                <a:solidFill>
                  <a:srgbClr val="CE9178"/>
                </a:solidFill>
                <a:latin typeface="Menlo" panose="020B0609030804020204" pitchFamily="49" charset="0"/>
              </a:rPr>
              <a:t>'1'</a:t>
            </a:r>
            <a:r>
              <a:rPr lang="en-GB" sz="2400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CD208B-035C-D947-97C2-53A7EA442760}"/>
              </a:ext>
            </a:extLst>
          </p:cNvPr>
          <p:cNvSpPr txBox="1"/>
          <p:nvPr/>
        </p:nvSpPr>
        <p:spPr>
          <a:xfrm>
            <a:off x="838200" y="250704"/>
            <a:ext cx="2733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Following DELETE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6CBFE-A248-DC46-A860-7CE185C9444A}"/>
              </a:ext>
            </a:extLst>
          </p:cNvPr>
          <p:cNvSpPr txBox="1"/>
          <p:nvPr/>
        </p:nvSpPr>
        <p:spPr>
          <a:xfrm>
            <a:off x="838200" y="1796969"/>
            <a:ext cx="398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</a:rPr>
              <a:t>Produces following EVENT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91A947-0151-1740-90F2-509926D90DD0}"/>
              </a:ext>
            </a:extLst>
          </p:cNvPr>
          <p:cNvSpPr txBox="1"/>
          <p:nvPr/>
        </p:nvSpPr>
        <p:spPr>
          <a:xfrm>
            <a:off x="0" y="2333685"/>
            <a:ext cx="12192000" cy="3970318"/>
          </a:xfrm>
          <a:prstGeom prst="rect">
            <a:avLst/>
          </a:prstGeom>
          <a:solidFill>
            <a:srgbClr val="424242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"change"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"kind"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"delete"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"schema"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"public"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"table"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"users"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oldkeys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{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keynames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"id"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keytypes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CE9178"/>
                </a:solidFill>
                <a:latin typeface="Menlo" panose="020B0609030804020204" pitchFamily="49" charset="0"/>
              </a:rPr>
              <a:t>"integer"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],</a:t>
            </a:r>
          </a:p>
          <a:p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        "</a:t>
            </a:r>
            <a:r>
              <a:rPr lang="en-GB" dirty="0" err="1">
                <a:solidFill>
                  <a:srgbClr val="9CDCFE"/>
                </a:solidFill>
                <a:latin typeface="Menlo" panose="020B0609030804020204" pitchFamily="49" charset="0"/>
              </a:rPr>
              <a:t>keyvalues</a:t>
            </a:r>
            <a:r>
              <a:rPr lang="en-GB" dirty="0">
                <a:solidFill>
                  <a:srgbClr val="9CDCFE"/>
                </a:solidFill>
                <a:latin typeface="Menlo" panose="020B060903080402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: [</a:t>
            </a:r>
            <a:r>
              <a:rPr lang="en-GB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  ]</a:t>
            </a:r>
          </a:p>
          <a:p>
            <a:r>
              <a:rPr lang="en-GB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49944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4115139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7EE3F5-8DA2-184E-88E4-4BACAAB190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0309" b="1316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841454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>
                <a:solidFill>
                  <a:srgbClr val="FFFFFF"/>
                </a:solidFill>
              </a:rPr>
              <a:t>Let's introduce ourselves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989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4963" y="3203296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439363" y="3660496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606240" y="3156473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111204" y="313963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944326" y="3660495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85835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43941" y="2404643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Streaming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58341" y="2861843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25218" y="2357820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Legacy App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30182" y="2340981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63304" y="2861842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10272A8-79D7-114B-85F3-BA1810C27B67}"/>
              </a:ext>
            </a:extLst>
          </p:cNvPr>
          <p:cNvCxnSpPr>
            <a:cxnSpLocks/>
          </p:cNvCxnSpPr>
          <p:nvPr/>
        </p:nvCxnSpPr>
        <p:spPr>
          <a:xfrm>
            <a:off x="9896354" y="3382702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EB69E7F-DC5D-C34A-8352-DCFA1C94A14E}"/>
              </a:ext>
            </a:extLst>
          </p:cNvPr>
          <p:cNvSpPr/>
          <p:nvPr/>
        </p:nvSpPr>
        <p:spPr>
          <a:xfrm>
            <a:off x="8926974" y="4495997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14" name="Can 13">
            <a:extLst>
              <a:ext uri="{FF2B5EF4-FFF2-40B4-BE49-F238E27FC236}">
                <a16:creationId xmlns:a16="http://schemas.microsoft.com/office/drawing/2014/main" id="{24BFCB12-E5B1-1440-B28A-087B3A83F8BD}"/>
              </a:ext>
            </a:extLst>
          </p:cNvPr>
          <p:cNvSpPr/>
          <p:nvPr/>
        </p:nvSpPr>
        <p:spPr>
          <a:xfrm rot="16200000">
            <a:off x="5306511" y="347429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7" name="Picture 16" descr="A close up of a logo&#10;&#10;Description automatically generated">
            <a:extLst>
              <a:ext uri="{FF2B5EF4-FFF2-40B4-BE49-F238E27FC236}">
                <a16:creationId xmlns:a16="http://schemas.microsoft.com/office/drawing/2014/main" id="{661495D2-C7CE-7E4C-966D-E53F4C2A5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218" y="4533309"/>
            <a:ext cx="433128" cy="70088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90D233-CAAA-ED43-8E4A-71E3B6F8C0A6}"/>
              </a:ext>
            </a:extLst>
          </p:cNvPr>
          <p:cNvCxnSpPr>
            <a:cxnSpLocks/>
            <a:stCxn id="11" idx="1"/>
            <a:endCxn id="14" idx="3"/>
          </p:cNvCxnSpPr>
          <p:nvPr/>
        </p:nvCxnSpPr>
        <p:spPr>
          <a:xfrm flipH="1" flipV="1">
            <a:off x="7103721" y="4883748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n 18">
            <a:extLst>
              <a:ext uri="{FF2B5EF4-FFF2-40B4-BE49-F238E27FC236}">
                <a16:creationId xmlns:a16="http://schemas.microsoft.com/office/drawing/2014/main" id="{9C10E113-686F-CE43-B214-A41821E467F5}"/>
              </a:ext>
            </a:extLst>
          </p:cNvPr>
          <p:cNvSpPr/>
          <p:nvPr/>
        </p:nvSpPr>
        <p:spPr>
          <a:xfrm>
            <a:off x="781293" y="436288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02C6A3A-45F5-0145-8279-FC8ABD2923B6}"/>
              </a:ext>
            </a:extLst>
          </p:cNvPr>
          <p:cNvCxnSpPr>
            <a:cxnSpLocks/>
          </p:cNvCxnSpPr>
          <p:nvPr/>
        </p:nvCxnSpPr>
        <p:spPr>
          <a:xfrm flipH="1" flipV="1">
            <a:off x="2461551" y="4880084"/>
            <a:ext cx="1823253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460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device&#10;&#10;Description automatically generated">
            <a:extLst>
              <a:ext uri="{FF2B5EF4-FFF2-40B4-BE49-F238E27FC236}">
                <a16:creationId xmlns:a16="http://schemas.microsoft.com/office/drawing/2014/main" id="{99D9A2E9-18CE-B443-BADA-4D92DEE599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41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B55E30-27AE-5A48-8C08-DED19B259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CDC -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Microservices</a:t>
            </a:r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Communication</a:t>
            </a:r>
            <a:endParaRPr lang="pl-PL" dirty="0">
              <a:solidFill>
                <a:srgbClr val="FFFFFF"/>
              </a:solidFill>
              <a:latin typeface="Roboto" panose="02000000000000000000" pitchFamily="2" charset="0"/>
              <a:ea typeface="Roboto" panose="02000000000000000000" pitchFamily="2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6373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5615" y="320935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0015" y="366655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06892" y="316252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1856" y="314569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37388" y="322619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44978" y="366655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24487" y="327511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9018608" y="4767194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ElasticSearch</a:t>
            </a:r>
            <a:endParaRPr lang="en-GB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851730" y="3849892"/>
            <a:ext cx="2166878" cy="143816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876A46D-1B27-DF49-89C5-1DBE05603739}"/>
              </a:ext>
            </a:extLst>
          </p:cNvPr>
          <p:cNvSpPr txBox="1"/>
          <p:nvPr/>
        </p:nvSpPr>
        <p:spPr>
          <a:xfrm>
            <a:off x="7624486" y="4767194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9011856" y="1586648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959ABD4-C0C8-5D4A-B9B6-EADE3BD83FC5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6851730" y="2107509"/>
            <a:ext cx="2160126" cy="135913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D4674B58-66BB-8547-8401-83C1D31D7770}"/>
              </a:ext>
            </a:extLst>
          </p:cNvPr>
          <p:cNvSpPr txBox="1"/>
          <p:nvPr/>
        </p:nvSpPr>
        <p:spPr>
          <a:xfrm>
            <a:off x="7624485" y="2272720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1B3E0C-1538-F548-91F1-92AB7965F3D9}"/>
              </a:ext>
            </a:extLst>
          </p:cNvPr>
          <p:cNvSpPr txBox="1"/>
          <p:nvPr/>
        </p:nvSpPr>
        <p:spPr>
          <a:xfrm>
            <a:off x="4679027" y="5547305"/>
            <a:ext cx="19938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rgbClr val="FF0000"/>
                </a:solidFill>
              </a:rPr>
              <a:t>BAD DESIGN</a:t>
            </a:r>
          </a:p>
        </p:txBody>
      </p:sp>
    </p:spTree>
    <p:extLst>
      <p:ext uri="{BB962C8B-B14F-4D97-AF65-F5344CB8AC3E}">
        <p14:creationId xmlns:p14="http://schemas.microsoft.com/office/powerpoint/2010/main" val="320908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 animBg="1"/>
      <p:bldP spid="29" grpId="0"/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Man">
            <a:extLst>
              <a:ext uri="{FF2B5EF4-FFF2-40B4-BE49-F238E27FC236}">
                <a16:creationId xmlns:a16="http://schemas.microsoft.com/office/drawing/2014/main" id="{EDD97990-4946-D845-9FDC-395D46DFD2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2367" y="1766972"/>
            <a:ext cx="914400" cy="914400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Data </a:t>
            </a:r>
            <a:r>
              <a:rPr lang="pl-PL" dirty="0" err="1">
                <a:solidFill>
                  <a:srgbClr val="FFFFFF"/>
                </a:solidFill>
                <a:latin typeface="Roboto" panose="02000000000000000000" pitchFamily="2" charset="0"/>
                <a:ea typeface="Roboto" panose="02000000000000000000" pitchFamily="2" charset="0"/>
                <a:cs typeface="Calibri" panose="020F0502020204030204" pitchFamily="34" charset="0"/>
              </a:rPr>
              <a:t>Synchronization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FB99D14-8B32-9241-BC93-AB18DF98939B}"/>
              </a:ext>
            </a:extLst>
          </p:cNvPr>
          <p:cNvCxnSpPr>
            <a:cxnSpLocks/>
            <a:stCxn id="4" idx="3"/>
            <a:endCxn id="8" idx="1"/>
          </p:cNvCxnSpPr>
          <p:nvPr/>
        </p:nvCxnSpPr>
        <p:spPr>
          <a:xfrm>
            <a:off x="2346767" y="2224172"/>
            <a:ext cx="2166877" cy="16838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CDA04A-C842-8244-8D3B-F03CA94D58A1}"/>
              </a:ext>
            </a:extLst>
          </p:cNvPr>
          <p:cNvSpPr/>
          <p:nvPr/>
        </p:nvSpPr>
        <p:spPr>
          <a:xfrm>
            <a:off x="4513644" y="1720149"/>
            <a:ext cx="2338086" cy="104172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Users Service</a:t>
            </a: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8A05DAA7-2F15-984E-B172-F94949D287B9}"/>
              </a:ext>
            </a:extLst>
          </p:cNvPr>
          <p:cNvSpPr/>
          <p:nvPr/>
        </p:nvSpPr>
        <p:spPr>
          <a:xfrm>
            <a:off x="9018608" y="1703310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9CC7F3-495B-D34F-9A61-0982E471D461}"/>
              </a:ext>
            </a:extLst>
          </p:cNvPr>
          <p:cNvSpPr txBox="1"/>
          <p:nvPr/>
        </p:nvSpPr>
        <p:spPr>
          <a:xfrm>
            <a:off x="2444140" y="1783810"/>
            <a:ext cx="1865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Create New Account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BDE9110-16AC-9F4D-8C7C-A12E53C128DA}"/>
              </a:ext>
            </a:extLst>
          </p:cNvPr>
          <p:cNvCxnSpPr>
            <a:stCxn id="8" idx="3"/>
            <a:endCxn id="12" idx="2"/>
          </p:cNvCxnSpPr>
          <p:nvPr/>
        </p:nvCxnSpPr>
        <p:spPr>
          <a:xfrm flipV="1">
            <a:off x="6851730" y="2224171"/>
            <a:ext cx="2166878" cy="1683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D011EDC-EB47-4B44-9152-56B7426D91B9}"/>
              </a:ext>
            </a:extLst>
          </p:cNvPr>
          <p:cNvSpPr txBox="1"/>
          <p:nvPr/>
        </p:nvSpPr>
        <p:spPr>
          <a:xfrm>
            <a:off x="7631239" y="1832731"/>
            <a:ext cx="607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Insert</a:t>
            </a:r>
          </a:p>
        </p:txBody>
      </p:sp>
      <p:sp>
        <p:nvSpPr>
          <p:cNvPr id="21" name="Can 20">
            <a:extLst>
              <a:ext uri="{FF2B5EF4-FFF2-40B4-BE49-F238E27FC236}">
                <a16:creationId xmlns:a16="http://schemas.microsoft.com/office/drawing/2014/main" id="{09CD952C-1255-4E46-809C-9C1D4754E70E}"/>
              </a:ext>
            </a:extLst>
          </p:cNvPr>
          <p:cNvSpPr/>
          <p:nvPr/>
        </p:nvSpPr>
        <p:spPr>
          <a:xfrm>
            <a:off x="1049438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Audit DB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C69CC8C-2EBE-7B4F-AF8A-4B0E7071D733}"/>
              </a:ext>
            </a:extLst>
          </p:cNvPr>
          <p:cNvCxnSpPr>
            <a:cxnSpLocks/>
            <a:stCxn id="12" idx="3"/>
            <a:endCxn id="31" idx="0"/>
          </p:cNvCxnSpPr>
          <p:nvPr/>
        </p:nvCxnSpPr>
        <p:spPr>
          <a:xfrm>
            <a:off x="9858737" y="2745031"/>
            <a:ext cx="26043" cy="109645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n 24">
            <a:extLst>
              <a:ext uri="{FF2B5EF4-FFF2-40B4-BE49-F238E27FC236}">
                <a16:creationId xmlns:a16="http://schemas.microsoft.com/office/drawing/2014/main" id="{330225A1-27E8-8642-A700-8CC3C51A6B6B}"/>
              </a:ext>
            </a:extLst>
          </p:cNvPr>
          <p:cNvSpPr/>
          <p:nvPr/>
        </p:nvSpPr>
        <p:spPr>
          <a:xfrm>
            <a:off x="8889357" y="5227557"/>
            <a:ext cx="1680258" cy="1041721"/>
          </a:xfrm>
          <a:prstGeom prst="can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DB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8FEE2FA-9059-C843-8722-DDB59D26A068}"/>
              </a:ext>
            </a:extLst>
          </p:cNvPr>
          <p:cNvSpPr/>
          <p:nvPr/>
        </p:nvSpPr>
        <p:spPr>
          <a:xfrm>
            <a:off x="8889357" y="3841486"/>
            <a:ext cx="1990846" cy="775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CDC</a:t>
            </a:r>
          </a:p>
        </p:txBody>
      </p:sp>
      <p:sp>
        <p:nvSpPr>
          <p:cNvPr id="39" name="Can 38">
            <a:extLst>
              <a:ext uri="{FF2B5EF4-FFF2-40B4-BE49-F238E27FC236}">
                <a16:creationId xmlns:a16="http://schemas.microsoft.com/office/drawing/2014/main" id="{8FA2E74A-34A5-274C-AD31-9603DBC536F8}"/>
              </a:ext>
            </a:extLst>
          </p:cNvPr>
          <p:cNvSpPr/>
          <p:nvPr/>
        </p:nvSpPr>
        <p:spPr>
          <a:xfrm rot="16200000">
            <a:off x="5331119" y="2819781"/>
            <a:ext cx="775503" cy="2818916"/>
          </a:xfrm>
          <a:prstGeom prst="can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5965F9D-C4FC-0F40-87A2-19D68CA14660}"/>
              </a:ext>
            </a:extLst>
          </p:cNvPr>
          <p:cNvCxnSpPr>
            <a:cxnSpLocks/>
            <a:stCxn id="31" idx="1"/>
            <a:endCxn id="39" idx="3"/>
          </p:cNvCxnSpPr>
          <p:nvPr/>
        </p:nvCxnSpPr>
        <p:spPr>
          <a:xfrm flipH="1">
            <a:off x="7128329" y="4229238"/>
            <a:ext cx="1761028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D4E339F-1A68-E646-A8FA-1A2515D9E64A}"/>
              </a:ext>
            </a:extLst>
          </p:cNvPr>
          <p:cNvSpPr txBox="1"/>
          <p:nvPr/>
        </p:nvSpPr>
        <p:spPr>
          <a:xfrm>
            <a:off x="10046825" y="318303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F3236AB0-7913-6940-9A58-F5EC05D2056F}"/>
              </a:ext>
            </a:extLst>
          </p:cNvPr>
          <p:cNvSpPr/>
          <p:nvPr/>
        </p:nvSpPr>
        <p:spPr>
          <a:xfrm>
            <a:off x="6096000" y="5317871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Analytics Service</a:t>
            </a:r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639DD607-F0CD-2742-AD64-73D47E19BCF6}"/>
              </a:ext>
            </a:extLst>
          </p:cNvPr>
          <p:cNvSpPr/>
          <p:nvPr/>
        </p:nvSpPr>
        <p:spPr>
          <a:xfrm>
            <a:off x="3713827" y="5337075"/>
            <a:ext cx="1725338" cy="82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Kafka Connect</a:t>
            </a:r>
            <a:br>
              <a:rPr lang="en-GB" dirty="0"/>
            </a:br>
            <a:r>
              <a:rPr lang="en-GB" dirty="0"/>
              <a:t>Sink Connector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593C68D-17A5-F54F-9E04-178801B58FE9}"/>
              </a:ext>
            </a:extLst>
          </p:cNvPr>
          <p:cNvCxnSpPr>
            <a:cxnSpLocks/>
            <a:stCxn id="39" idx="2"/>
            <a:endCxn id="49" idx="0"/>
          </p:cNvCxnSpPr>
          <p:nvPr/>
        </p:nvCxnSpPr>
        <p:spPr>
          <a:xfrm flipH="1">
            <a:off x="4576496" y="4616991"/>
            <a:ext cx="1142375" cy="72008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B6E908A-9AD0-1B47-BA21-5812427CCCE7}"/>
              </a:ext>
            </a:extLst>
          </p:cNvPr>
          <p:cNvCxnSpPr>
            <a:cxnSpLocks/>
            <a:stCxn id="39" idx="2"/>
            <a:endCxn id="48" idx="0"/>
          </p:cNvCxnSpPr>
          <p:nvPr/>
        </p:nvCxnSpPr>
        <p:spPr>
          <a:xfrm>
            <a:off x="5718871" y="4616991"/>
            <a:ext cx="1239798" cy="70088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131C9BA6-15A4-734A-B8A5-CE93D3AF10BF}"/>
              </a:ext>
            </a:extLst>
          </p:cNvPr>
          <p:cNvCxnSpPr>
            <a:cxnSpLocks/>
            <a:stCxn id="49" idx="1"/>
            <a:endCxn id="21" idx="4"/>
          </p:cNvCxnSpPr>
          <p:nvPr/>
        </p:nvCxnSpPr>
        <p:spPr>
          <a:xfrm flipH="1">
            <a:off x="2729696" y="5748417"/>
            <a:ext cx="984131" cy="1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BF6B0963-59C2-0F40-9ED4-FC787ABD51CD}"/>
              </a:ext>
            </a:extLst>
          </p:cNvPr>
          <p:cNvCxnSpPr>
            <a:cxnSpLocks/>
            <a:stCxn id="48" idx="3"/>
            <a:endCxn id="25" idx="2"/>
          </p:cNvCxnSpPr>
          <p:nvPr/>
        </p:nvCxnSpPr>
        <p:spPr>
          <a:xfrm>
            <a:off x="7821338" y="5729213"/>
            <a:ext cx="1068019" cy="19205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8156712-376A-A141-B3AB-B4FEFE51E9F6}"/>
              </a:ext>
            </a:extLst>
          </p:cNvPr>
          <p:cNvSpPr txBox="1"/>
          <p:nvPr/>
        </p:nvSpPr>
        <p:spPr>
          <a:xfrm>
            <a:off x="7350873" y="3740984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7121F39-B75E-9C43-8A0B-68F918F44BF3}"/>
              </a:ext>
            </a:extLst>
          </p:cNvPr>
          <p:cNvSpPr txBox="1"/>
          <p:nvPr/>
        </p:nvSpPr>
        <p:spPr>
          <a:xfrm>
            <a:off x="3394799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4CC2D45-123E-A34E-BAB1-B165DDC394E5}"/>
              </a:ext>
            </a:extLst>
          </p:cNvPr>
          <p:cNvSpPr txBox="1"/>
          <p:nvPr/>
        </p:nvSpPr>
        <p:spPr>
          <a:xfrm>
            <a:off x="6789245" y="4817348"/>
            <a:ext cx="1168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Inserted User</a:t>
            </a:r>
          </a:p>
        </p:txBody>
      </p:sp>
      <p:pic>
        <p:nvPicPr>
          <p:cNvPr id="70" name="Picture 69" descr="A close up of a logo&#10;&#10;Description automatically generated">
            <a:extLst>
              <a:ext uri="{FF2B5EF4-FFF2-40B4-BE49-F238E27FC236}">
                <a16:creationId xmlns:a16="http://schemas.microsoft.com/office/drawing/2014/main" id="{C260C3B9-B281-414A-BD9C-8F1C477744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6496" y="3878799"/>
            <a:ext cx="433128" cy="700880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188E0CA-04E7-6947-BF72-56C926AFBE00}"/>
              </a:ext>
            </a:extLst>
          </p:cNvPr>
          <p:cNvSpPr txBox="1"/>
          <p:nvPr/>
        </p:nvSpPr>
        <p:spPr>
          <a:xfrm>
            <a:off x="112341" y="3225631"/>
            <a:ext cx="44688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</a:rPr>
              <a:t>Propagate data between different </a:t>
            </a:r>
          </a:p>
          <a:p>
            <a:r>
              <a:rPr lang="en-GB" sz="2400" dirty="0">
                <a:solidFill>
                  <a:schemeClr val="bg1"/>
                </a:solidFill>
              </a:rPr>
              <a:t>services without coupling</a:t>
            </a:r>
          </a:p>
        </p:txBody>
      </p:sp>
    </p:spTree>
    <p:extLst>
      <p:ext uri="{BB962C8B-B14F-4D97-AF65-F5344CB8AC3E}">
        <p14:creationId xmlns:p14="http://schemas.microsoft.com/office/powerpoint/2010/main" val="264112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icture containing building, window, indoor, hand&#10;&#10;Description automatically generated">
            <a:extLst>
              <a:ext uri="{FF2B5EF4-FFF2-40B4-BE49-F238E27FC236}">
                <a16:creationId xmlns:a16="http://schemas.microsoft.com/office/drawing/2014/main" id="{401BE203-068F-6D4C-A6DA-EF5DD653D8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3734" b="1168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Replication</a:t>
            </a:r>
          </a:p>
        </p:txBody>
      </p:sp>
    </p:spTree>
    <p:extLst>
      <p:ext uri="{BB962C8B-B14F-4D97-AF65-F5344CB8AC3E}">
        <p14:creationId xmlns:p14="http://schemas.microsoft.com/office/powerpoint/2010/main" val="25906041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Replication and Geo-replication – why?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E5324B-21D8-C048-9DC4-D5CBA64DC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Geo-replication</a:t>
            </a:r>
          </a:p>
          <a:p>
            <a:r>
              <a:rPr lang="en-GB" dirty="0">
                <a:solidFill>
                  <a:schemeClr val="bg1"/>
                </a:solidFill>
              </a:rPr>
              <a:t>Disaster recovery</a:t>
            </a:r>
          </a:p>
          <a:p>
            <a:r>
              <a:rPr lang="en-GB" dirty="0">
                <a:solidFill>
                  <a:schemeClr val="bg1"/>
                </a:solidFill>
              </a:rPr>
              <a:t>Feeding edge clusters into a central, aggregate cluster</a:t>
            </a:r>
          </a:p>
          <a:p>
            <a:r>
              <a:rPr lang="en-GB" dirty="0">
                <a:solidFill>
                  <a:schemeClr val="bg1"/>
                </a:solidFill>
              </a:rPr>
              <a:t>Physical isolation of clusters (such as production vs. testing)</a:t>
            </a:r>
          </a:p>
          <a:p>
            <a:r>
              <a:rPr lang="en-GB" dirty="0">
                <a:solidFill>
                  <a:schemeClr val="bg1"/>
                </a:solidFill>
              </a:rPr>
              <a:t>Cloud migration or hybrid cloud deployments</a:t>
            </a:r>
          </a:p>
          <a:p>
            <a:r>
              <a:rPr lang="en-GB" dirty="0">
                <a:solidFill>
                  <a:schemeClr val="bg1"/>
                </a:solidFill>
              </a:rPr>
              <a:t>Legal and compliance requirements</a:t>
            </a:r>
          </a:p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035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Mirror Maker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E5324B-21D8-C048-9DC4-D5CBA64DC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Replication and geo-replication is done with </a:t>
            </a:r>
            <a:r>
              <a:rPr lang="en-GB" dirty="0" err="1">
                <a:solidFill>
                  <a:schemeClr val="bg1"/>
                </a:solidFill>
              </a:rPr>
              <a:t>MirrorMaker</a:t>
            </a:r>
            <a:r>
              <a:rPr lang="en-GB" dirty="0">
                <a:solidFill>
                  <a:schemeClr val="bg1"/>
                </a:solidFill>
              </a:rPr>
              <a:t>(2)</a:t>
            </a:r>
          </a:p>
          <a:p>
            <a:r>
              <a:rPr lang="en-GB" dirty="0" err="1">
                <a:solidFill>
                  <a:schemeClr val="bg1"/>
                </a:solidFill>
              </a:rPr>
              <a:t>MirrorMaker</a:t>
            </a:r>
            <a:r>
              <a:rPr lang="en-GB" dirty="0">
                <a:solidFill>
                  <a:schemeClr val="bg1"/>
                </a:solidFill>
              </a:rPr>
              <a:t> 2 (MM2) is designed to make it easier to mirror or replicate topics from one Kafka cluster to another. </a:t>
            </a:r>
          </a:p>
          <a:p>
            <a:r>
              <a:rPr lang="en-GB" dirty="0">
                <a:solidFill>
                  <a:schemeClr val="bg1"/>
                </a:solidFill>
              </a:rPr>
              <a:t>It uses the Kafka Connect framework to simplify configuration and scaling. </a:t>
            </a:r>
          </a:p>
          <a:p>
            <a:r>
              <a:rPr lang="en-GB" dirty="0">
                <a:solidFill>
                  <a:schemeClr val="bg1"/>
                </a:solidFill>
              </a:rPr>
              <a:t>Dynamically detects changes to topics and ensures source and target topic properties are synchronized, including offsets and partitions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653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Replication types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4E5324B-21D8-C048-9DC4-D5CBA64DC2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Active/Active high availability deployments: </a:t>
            </a:r>
            <a:r>
              <a:rPr lang="en-GB" dirty="0">
                <a:solidFill>
                  <a:schemeClr val="accent1"/>
                </a:solidFill>
              </a:rPr>
              <a:t>A-&gt;B, B-&gt;A</a:t>
            </a:r>
          </a:p>
          <a:p>
            <a:r>
              <a:rPr lang="en-GB" dirty="0">
                <a:solidFill>
                  <a:schemeClr val="bg1"/>
                </a:solidFill>
              </a:rPr>
              <a:t>Active/Passive or Active/Standby high availability deployments: </a:t>
            </a:r>
            <a:r>
              <a:rPr lang="en-GB" dirty="0">
                <a:solidFill>
                  <a:schemeClr val="accent1"/>
                </a:solidFill>
              </a:rPr>
              <a:t>A-&gt;B</a:t>
            </a:r>
          </a:p>
          <a:p>
            <a:r>
              <a:rPr lang="en-GB" dirty="0">
                <a:solidFill>
                  <a:schemeClr val="bg1"/>
                </a:solidFill>
              </a:rPr>
              <a:t>Aggregation (e.g., from many clusters to one): </a:t>
            </a:r>
            <a:r>
              <a:rPr lang="en-GB" dirty="0">
                <a:solidFill>
                  <a:schemeClr val="accent1"/>
                </a:solidFill>
              </a:rPr>
              <a:t>A-&gt;K, B-&gt;K, C-&gt;K</a:t>
            </a:r>
          </a:p>
          <a:p>
            <a:r>
              <a:rPr lang="en-GB" dirty="0">
                <a:solidFill>
                  <a:schemeClr val="bg1"/>
                </a:solidFill>
              </a:rPr>
              <a:t>Fan-out (e.g., from one to many clusters): </a:t>
            </a:r>
            <a:r>
              <a:rPr lang="en-GB" dirty="0">
                <a:solidFill>
                  <a:schemeClr val="accent1"/>
                </a:solidFill>
              </a:rPr>
              <a:t>K-&gt;A, K-&gt;B, K-&gt;C</a:t>
            </a:r>
          </a:p>
          <a:p>
            <a:r>
              <a:rPr lang="en-GB" dirty="0">
                <a:solidFill>
                  <a:schemeClr val="bg1"/>
                </a:solidFill>
              </a:rPr>
              <a:t>Forwarding: </a:t>
            </a:r>
            <a:r>
              <a:rPr lang="en-GB" dirty="0">
                <a:solidFill>
                  <a:schemeClr val="accent1"/>
                </a:solidFill>
              </a:rPr>
              <a:t>A-&gt;B, B-&gt;C, C-&gt;D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8228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Replication and Geo-replication</a:t>
            </a:r>
          </a:p>
        </p:txBody>
      </p:sp>
      <p:pic>
        <p:nvPicPr>
          <p:cNvPr id="3" name="Content Placeholder 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02FE315A-E03E-4D4A-AAEA-2F0577F0A9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8801"/>
            <a:ext cx="10515600" cy="4264986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41111-EFEF-6E4D-8140-CDAE8208FC1A}"/>
              </a:ext>
            </a:extLst>
          </p:cNvPr>
          <p:cNvSpPr txBox="1"/>
          <p:nvPr/>
        </p:nvSpPr>
        <p:spPr>
          <a:xfrm>
            <a:off x="838200" y="6311900"/>
            <a:ext cx="9198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docs.confluent.io</a:t>
            </a:r>
            <a:r>
              <a:rPr lang="en-GB" dirty="0">
                <a:solidFill>
                  <a:schemeClr val="bg1"/>
                </a:solidFill>
              </a:rPr>
              <a:t>/platform/current/multi-dc-deployments/replicator/</a:t>
            </a:r>
            <a:r>
              <a:rPr lang="en-GB" dirty="0" err="1">
                <a:solidFill>
                  <a:schemeClr val="bg1"/>
                </a:solidFill>
              </a:rPr>
              <a:t>index.html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19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A930249-8242-4E2B-AF17-C01826488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BDD999-C5E1-4B3E-A710-768673819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pic>
        <p:nvPicPr>
          <p:cNvPr id="4" name="Picture 3" descr="A child writing on a piece of paper&#10;&#10;Description automatically generated with medium confidence">
            <a:extLst>
              <a:ext uri="{FF2B5EF4-FFF2-40B4-BE49-F238E27FC236}">
                <a16:creationId xmlns:a16="http://schemas.microsoft.com/office/drawing/2014/main" id="{B461A9E2-7C92-E24A-928F-3F86D5DBBF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23467" b="153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122363"/>
            <a:ext cx="9795637" cy="22207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Exercise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F73407-375D-5E4F-85FF-E0A287D2FDAE}"/>
              </a:ext>
            </a:extLst>
          </p:cNvPr>
          <p:cNvSpPr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3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378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floor&#10;&#10;Description automatically generated">
            <a:extLst>
              <a:ext uri="{FF2B5EF4-FFF2-40B4-BE49-F238E27FC236}">
                <a16:creationId xmlns:a16="http://schemas.microsoft.com/office/drawing/2014/main" id="{4E56D1EF-FB9F-2441-AD53-AD6A7DD50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192" b="353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25130718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!!BGRectangle">
            <a:extLst>
              <a:ext uri="{FF2B5EF4-FFF2-40B4-BE49-F238E27FC236}">
                <a16:creationId xmlns:a16="http://schemas.microsoft.com/office/drawing/2014/main" id="{F1611BA9-268A-49A6-84F8-FC91536686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om with white doors&#10;&#10;Description automatically generated with medium confidence">
            <a:extLst>
              <a:ext uri="{FF2B5EF4-FFF2-40B4-BE49-F238E27FC236}">
                <a16:creationId xmlns:a16="http://schemas.microsoft.com/office/drawing/2014/main" id="{B5791350-89B3-724A-8B14-2233F3C5AC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2823" r="2510" b="-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Alternatives to Apache Kafka</a:t>
            </a:r>
          </a:p>
        </p:txBody>
      </p:sp>
      <p:sp>
        <p:nvSpPr>
          <p:cNvPr id="43" name="!!Line">
            <a:extLst>
              <a:ext uri="{FF2B5EF4-FFF2-40B4-BE49-F238E27FC236}">
                <a16:creationId xmlns:a16="http://schemas.microsoft.com/office/drawing/2014/main" id="{1825D5AF-D278-4D9A-A4F5-A1A1D3507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6" y="2286000"/>
            <a:ext cx="27432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856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Alternatives to Apache Kafka - </a:t>
            </a:r>
            <a:r>
              <a:rPr lang="en-GB" dirty="0">
                <a:solidFill>
                  <a:schemeClr val="bg1"/>
                </a:solidFill>
              </a:rPr>
              <a:t>As Queue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RabbitMQ</a:t>
            </a:r>
          </a:p>
          <a:p>
            <a:r>
              <a:rPr lang="en-GB" dirty="0" err="1">
                <a:solidFill>
                  <a:schemeClr val="bg1"/>
                </a:solidFill>
              </a:rPr>
              <a:t>AtiveMQ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NATS</a:t>
            </a:r>
          </a:p>
          <a:p>
            <a:r>
              <a:rPr lang="en-GB" dirty="0">
                <a:solidFill>
                  <a:schemeClr val="bg1"/>
                </a:solidFill>
              </a:rPr>
              <a:t>Redis</a:t>
            </a:r>
          </a:p>
          <a:p>
            <a:r>
              <a:rPr lang="en-GB" dirty="0">
                <a:solidFill>
                  <a:schemeClr val="bg1"/>
                </a:solidFill>
              </a:rPr>
              <a:t>Amazon SQS / Azure Service Bus / GCE Pub/Sub</a:t>
            </a:r>
          </a:p>
        </p:txBody>
      </p:sp>
    </p:spTree>
    <p:extLst>
      <p:ext uri="{BB962C8B-B14F-4D97-AF65-F5344CB8AC3E}">
        <p14:creationId xmlns:p14="http://schemas.microsoft.com/office/powerpoint/2010/main" val="1193856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804"/>
            <a:ext cx="10515600" cy="703654"/>
          </a:xfrm>
        </p:spPr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RabbitMQ vs Kafka</a:t>
            </a:r>
          </a:p>
        </p:txBody>
      </p:sp>
      <p:pic>
        <p:nvPicPr>
          <p:cNvPr id="3" name="Content Placeholder 2" descr="Table&#10;&#10;Description automatically generated">
            <a:extLst>
              <a:ext uri="{FF2B5EF4-FFF2-40B4-BE49-F238E27FC236}">
                <a16:creationId xmlns:a16="http://schemas.microsoft.com/office/drawing/2014/main" id="{38A7257D-DC3F-2542-B255-E700569E38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9684" y="707747"/>
            <a:ext cx="7592630" cy="54425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7A8759-630F-D541-8F29-FE0004B53B26}"/>
              </a:ext>
            </a:extLst>
          </p:cNvPr>
          <p:cNvSpPr txBox="1"/>
          <p:nvPr/>
        </p:nvSpPr>
        <p:spPr>
          <a:xfrm>
            <a:off x="1345083" y="6311900"/>
            <a:ext cx="9501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Source: https://</a:t>
            </a:r>
            <a:r>
              <a:rPr lang="en-GB" dirty="0" err="1">
                <a:solidFill>
                  <a:schemeClr val="bg1"/>
                </a:solidFill>
              </a:rPr>
              <a:t>www.upsolver.com</a:t>
            </a:r>
            <a:r>
              <a:rPr lang="en-GB" dirty="0">
                <a:solidFill>
                  <a:schemeClr val="bg1"/>
                </a:solidFill>
              </a:rPr>
              <a:t>/blog/</a:t>
            </a:r>
            <a:r>
              <a:rPr lang="en-GB" dirty="0" err="1">
                <a:solidFill>
                  <a:schemeClr val="bg1"/>
                </a:solidFill>
              </a:rPr>
              <a:t>kafka</a:t>
            </a:r>
            <a:r>
              <a:rPr lang="en-GB" dirty="0">
                <a:solidFill>
                  <a:schemeClr val="bg1"/>
                </a:solidFill>
              </a:rPr>
              <a:t>-versus-</a:t>
            </a:r>
            <a:r>
              <a:rPr lang="en-GB" dirty="0" err="1">
                <a:solidFill>
                  <a:schemeClr val="bg1"/>
                </a:solidFill>
              </a:rPr>
              <a:t>rabbitmq</a:t>
            </a:r>
            <a:r>
              <a:rPr lang="en-GB" dirty="0">
                <a:solidFill>
                  <a:schemeClr val="bg1"/>
                </a:solidFill>
              </a:rPr>
              <a:t>-architecture-performance-use-case</a:t>
            </a:r>
          </a:p>
        </p:txBody>
      </p:sp>
    </p:spTree>
    <p:extLst>
      <p:ext uri="{BB962C8B-B14F-4D97-AF65-F5344CB8AC3E}">
        <p14:creationId xmlns:p14="http://schemas.microsoft.com/office/powerpoint/2010/main" val="22287656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RabbitMQ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3200" dirty="0">
                <a:solidFill>
                  <a:schemeClr val="bg1"/>
                </a:solidFill>
              </a:rPr>
              <a:t>Scenarios that RabbitMQ can be used for: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Applications that need to support legacy protocols, such as STOMP, MQTT, AMQP, 0-9-1.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Granular control over consistency/set of guarantees on a per-message basis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Complex routing to consumers – like priorities</a:t>
            </a:r>
          </a:p>
          <a:p>
            <a:pPr lvl="1"/>
            <a:r>
              <a:rPr lang="en-GB" sz="3200" dirty="0">
                <a:solidFill>
                  <a:schemeClr val="bg1"/>
                </a:solidFill>
              </a:rPr>
              <a:t>Applications that need a variety of publish/subscribe, point-to-point request/reply messaging capabilities.</a:t>
            </a:r>
          </a:p>
        </p:txBody>
      </p:sp>
    </p:spTree>
    <p:extLst>
      <p:ext uri="{BB962C8B-B14F-4D97-AF65-F5344CB8AC3E}">
        <p14:creationId xmlns:p14="http://schemas.microsoft.com/office/powerpoint/2010/main" val="10789526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 err="1">
                <a:solidFill>
                  <a:schemeClr val="bg1"/>
                </a:solidFill>
              </a:rPr>
              <a:t>AtiveMQ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JMS API implements a fundamental semantic difference between a queue (peer-to-peer) and topic(publish-subscribe) destinations. </a:t>
            </a:r>
          </a:p>
          <a:p>
            <a:r>
              <a:rPr lang="en-GB" dirty="0">
                <a:solidFill>
                  <a:schemeClr val="bg1"/>
                </a:solidFill>
              </a:rPr>
              <a:t>ActiveMQ provides optional durability - Storage is non required</a:t>
            </a:r>
          </a:p>
          <a:p>
            <a:r>
              <a:rPr lang="en-GB" dirty="0">
                <a:solidFill>
                  <a:schemeClr val="bg1"/>
                </a:solidFill>
              </a:rPr>
              <a:t>All messages are coming in one flow </a:t>
            </a:r>
          </a:p>
          <a:p>
            <a:r>
              <a:rPr lang="en-GB" dirty="0">
                <a:solidFill>
                  <a:schemeClr val="bg1"/>
                </a:solidFill>
              </a:rPr>
              <a:t>Messages are round-robin distributed between a unlimited number of consumers</a:t>
            </a:r>
          </a:p>
          <a:p>
            <a:r>
              <a:rPr lang="en-GB" dirty="0">
                <a:solidFill>
                  <a:schemeClr val="bg1"/>
                </a:solidFill>
              </a:rPr>
              <a:t>Storage is non required</a:t>
            </a:r>
          </a:p>
          <a:p>
            <a:r>
              <a:rPr lang="en-GB" dirty="0">
                <a:solidFill>
                  <a:schemeClr val="bg1"/>
                </a:solidFill>
              </a:rPr>
              <a:t>Besides native </a:t>
            </a:r>
            <a:r>
              <a:rPr lang="en-GB" dirty="0" err="1">
                <a:solidFill>
                  <a:schemeClr val="bg1"/>
                </a:solidFill>
              </a:rPr>
              <a:t>OpenWire</a:t>
            </a:r>
            <a:r>
              <a:rPr lang="en-GB" dirty="0">
                <a:solidFill>
                  <a:schemeClr val="bg1"/>
                </a:solidFill>
              </a:rPr>
              <a:t> it also supports AMQP, STOMP, MQTT, XMPP.</a:t>
            </a:r>
          </a:p>
        </p:txBody>
      </p:sp>
    </p:spTree>
    <p:extLst>
      <p:ext uri="{BB962C8B-B14F-4D97-AF65-F5344CB8AC3E}">
        <p14:creationId xmlns:p14="http://schemas.microsoft.com/office/powerpoint/2010/main" val="35407750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NATS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NATS is lightweight pub-sub messaging platform</a:t>
            </a:r>
          </a:p>
          <a:p>
            <a:r>
              <a:rPr lang="en-GB" dirty="0">
                <a:solidFill>
                  <a:schemeClr val="bg1"/>
                </a:solidFill>
              </a:rPr>
              <a:t>NATS implements what is commonly referred to as </a:t>
            </a:r>
            <a:r>
              <a:rPr lang="en-GB" b="1" dirty="0">
                <a:solidFill>
                  <a:schemeClr val="bg1"/>
                </a:solidFill>
              </a:rPr>
              <a:t>at-most-once delivery</a:t>
            </a:r>
          </a:p>
          <a:p>
            <a:r>
              <a:rPr lang="en-GB" dirty="0">
                <a:solidFill>
                  <a:schemeClr val="bg1"/>
                </a:solidFill>
              </a:rPr>
              <a:t>if a subscriber drops out, it will not receive messages</a:t>
            </a:r>
          </a:p>
          <a:p>
            <a:r>
              <a:rPr lang="en-GB" dirty="0">
                <a:solidFill>
                  <a:schemeClr val="bg1"/>
                </a:solidFill>
              </a:rPr>
              <a:t>NATS platform is a simple pub-sub transport system that offers only TCP-grade reliability</a:t>
            </a:r>
          </a:p>
          <a:p>
            <a:r>
              <a:rPr lang="en-GB" dirty="0">
                <a:solidFill>
                  <a:schemeClr val="bg1"/>
                </a:solidFill>
              </a:rPr>
              <a:t>Usually it’s faster</a:t>
            </a:r>
          </a:p>
          <a:p>
            <a:r>
              <a:rPr lang="en-GB" dirty="0">
                <a:solidFill>
                  <a:schemeClr val="bg1"/>
                </a:solidFill>
              </a:rPr>
              <a:t>NATS cluster is much simpler to operate</a:t>
            </a:r>
          </a:p>
        </p:txBody>
      </p:sp>
    </p:spTree>
    <p:extLst>
      <p:ext uri="{BB962C8B-B14F-4D97-AF65-F5344CB8AC3E}">
        <p14:creationId xmlns:p14="http://schemas.microsoft.com/office/powerpoint/2010/main" val="37864227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Redis pub-sub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b="1" dirty="0">
                <a:solidFill>
                  <a:schemeClr val="bg1"/>
                </a:solidFill>
              </a:rPr>
              <a:t>Redis</a:t>
            </a:r>
            <a:r>
              <a:rPr lang="en-GB" dirty="0">
                <a:solidFill>
                  <a:schemeClr val="bg1"/>
                </a:solidFill>
              </a:rPr>
              <a:t> supports </a:t>
            </a:r>
            <a:r>
              <a:rPr lang="en-GB" b="1" dirty="0">
                <a:solidFill>
                  <a:schemeClr val="bg1"/>
                </a:solidFill>
              </a:rPr>
              <a:t>push-based</a:t>
            </a:r>
            <a:r>
              <a:rPr lang="en-GB" dirty="0">
                <a:solidFill>
                  <a:schemeClr val="bg1"/>
                </a:solidFill>
              </a:rPr>
              <a:t> delivery of messages</a:t>
            </a:r>
          </a:p>
          <a:p>
            <a:r>
              <a:rPr lang="en-GB" dirty="0">
                <a:solidFill>
                  <a:schemeClr val="bg1"/>
                </a:solidFill>
              </a:rPr>
              <a:t>every message pushed to Redis will be delivered automatically to all the subscribers</a:t>
            </a:r>
          </a:p>
          <a:p>
            <a:r>
              <a:rPr lang="en-GB" b="1" dirty="0">
                <a:solidFill>
                  <a:schemeClr val="bg1"/>
                </a:solidFill>
              </a:rPr>
              <a:t>Redis</a:t>
            </a:r>
            <a:r>
              <a:rPr lang="en-GB" dirty="0">
                <a:solidFill>
                  <a:schemeClr val="bg1"/>
                </a:solidFill>
              </a:rPr>
              <a:t> does not store messages instead</a:t>
            </a:r>
          </a:p>
          <a:p>
            <a:r>
              <a:rPr lang="en-GB" dirty="0">
                <a:solidFill>
                  <a:schemeClr val="bg1"/>
                </a:solidFill>
              </a:rPr>
              <a:t>Redis is used usually If you want a fire-and-forget kind of system</a:t>
            </a:r>
          </a:p>
        </p:txBody>
      </p:sp>
    </p:spTree>
    <p:extLst>
      <p:ext uri="{BB962C8B-B14F-4D97-AF65-F5344CB8AC3E}">
        <p14:creationId xmlns:p14="http://schemas.microsoft.com/office/powerpoint/2010/main" val="19524710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en-GB" dirty="0">
                <a:solidFill>
                  <a:schemeClr val="bg1"/>
                </a:solidFill>
              </a:rPr>
              <a:t>Amazon SQS / Azure Service Bus / GCE Pub/Sub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All of them in SaaS model</a:t>
            </a:r>
          </a:p>
          <a:p>
            <a:r>
              <a:rPr lang="en-GB" dirty="0">
                <a:solidFill>
                  <a:schemeClr val="bg1"/>
                </a:solidFill>
              </a:rPr>
              <a:t>No hosting available outside of AWS/Google/Azure</a:t>
            </a:r>
          </a:p>
          <a:p>
            <a:r>
              <a:rPr lang="en-GB" dirty="0">
                <a:solidFill>
                  <a:schemeClr val="bg1"/>
                </a:solidFill>
              </a:rPr>
              <a:t>Contains messages limits</a:t>
            </a:r>
          </a:p>
          <a:p>
            <a:r>
              <a:rPr lang="en-GB" dirty="0">
                <a:solidFill>
                  <a:schemeClr val="bg1"/>
                </a:solidFill>
              </a:rPr>
              <a:t>Shines in ecosystem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71522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en-US" dirty="0">
                <a:solidFill>
                  <a:schemeClr val="bg1"/>
                </a:solidFill>
              </a:rPr>
              <a:t>Alternatives to Apache Kafka - </a:t>
            </a:r>
            <a:r>
              <a:rPr lang="en-GB" dirty="0">
                <a:solidFill>
                  <a:schemeClr val="bg1"/>
                </a:solidFill>
              </a:rPr>
              <a:t>As Messaging Platform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Apache Spark</a:t>
            </a:r>
          </a:p>
          <a:p>
            <a:r>
              <a:rPr lang="en-GB" dirty="0">
                <a:solidFill>
                  <a:schemeClr val="bg1"/>
                </a:solidFill>
              </a:rPr>
              <a:t>Apache Storm</a:t>
            </a:r>
          </a:p>
          <a:p>
            <a:r>
              <a:rPr lang="en-GB" dirty="0">
                <a:solidFill>
                  <a:schemeClr val="bg1"/>
                </a:solidFill>
              </a:rPr>
              <a:t>Apache Flume</a:t>
            </a:r>
          </a:p>
        </p:txBody>
      </p:sp>
    </p:spTree>
    <p:extLst>
      <p:ext uri="{BB962C8B-B14F-4D97-AF65-F5344CB8AC3E}">
        <p14:creationId xmlns:p14="http://schemas.microsoft.com/office/powerpoint/2010/main" val="2741500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 fontScale="92500" lnSpcReduction="10000"/>
          </a:bodyPr>
          <a:lstStyle/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Think about problem which you would like to solve with Kafka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it down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Write down requirements/context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Functional requirements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Non-functional requirements</a:t>
            </a:r>
          </a:p>
          <a:p>
            <a:pPr lvl="1">
              <a:buClr>
                <a:schemeClr val="accent1"/>
              </a:buClr>
            </a:pPr>
            <a:r>
              <a:rPr lang="en-GB" sz="2800" dirty="0">
                <a:solidFill>
                  <a:schemeClr val="bg1"/>
                </a:solidFill>
              </a:rPr>
              <a:t>Constraints?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Time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Budget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Technology/Tools</a:t>
            </a:r>
          </a:p>
          <a:p>
            <a:pPr lvl="2">
              <a:buClr>
                <a:schemeClr val="accent1"/>
              </a:buClr>
            </a:pPr>
            <a:r>
              <a:rPr lang="en-GB" sz="2400" dirty="0">
                <a:solidFill>
                  <a:schemeClr val="bg1"/>
                </a:solidFill>
              </a:rPr>
              <a:t>Organisational/People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Send it to me  - mail/zoom – </a:t>
            </a:r>
            <a:r>
              <a:rPr lang="en-GB" sz="3200" dirty="0" err="1">
                <a:solidFill>
                  <a:schemeClr val="bg1"/>
                </a:solidFill>
              </a:rPr>
              <a:t>dyminski@gmail.com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81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Apache Spark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Usually it’s Kafka Streams vs Apache Spark Streaming</a:t>
            </a:r>
          </a:p>
          <a:p>
            <a:r>
              <a:rPr lang="en-GB" dirty="0">
                <a:solidFill>
                  <a:schemeClr val="bg1"/>
                </a:solidFill>
              </a:rPr>
              <a:t>We cannot use Apache Spark as messaging system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907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20F83ED-F532-4640-98B3-20996AF67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0275" y="643466"/>
            <a:ext cx="10511450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75414D-20C2-0647-BFBE-D0F2759902AA}"/>
              </a:ext>
            </a:extLst>
          </p:cNvPr>
          <p:cNvSpPr txBox="1"/>
          <p:nvPr/>
        </p:nvSpPr>
        <p:spPr>
          <a:xfrm>
            <a:off x="938151" y="6424551"/>
            <a:ext cx="6789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Source: https://</a:t>
            </a:r>
            <a:r>
              <a:rPr lang="en-GB" dirty="0" err="1"/>
              <a:t>www.knowledgehut.com</a:t>
            </a:r>
            <a:r>
              <a:rPr lang="en-GB" dirty="0"/>
              <a:t>/blog/big-data/</a:t>
            </a:r>
            <a:r>
              <a:rPr lang="en-GB" dirty="0" err="1"/>
              <a:t>kafka</a:t>
            </a:r>
            <a:r>
              <a:rPr lang="en-GB" dirty="0"/>
              <a:t>-vs-spark</a:t>
            </a:r>
          </a:p>
        </p:txBody>
      </p:sp>
    </p:spTree>
    <p:extLst>
      <p:ext uri="{BB962C8B-B14F-4D97-AF65-F5344CB8AC3E}">
        <p14:creationId xmlns:p14="http://schemas.microsoft.com/office/powerpoint/2010/main" val="273933176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Apache Flume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Again it’s Kafka Streams vs Apache Flume</a:t>
            </a:r>
          </a:p>
          <a:p>
            <a:r>
              <a:rPr lang="en-GB" dirty="0">
                <a:solidFill>
                  <a:schemeClr val="bg1"/>
                </a:solidFill>
              </a:rPr>
              <a:t>We cannot use Apache Flume as messaging system</a:t>
            </a:r>
          </a:p>
          <a:p>
            <a:r>
              <a:rPr lang="en-GB" dirty="0">
                <a:solidFill>
                  <a:schemeClr val="bg1"/>
                </a:solidFill>
              </a:rPr>
              <a:t>It is basically working as a push model</a:t>
            </a:r>
          </a:p>
          <a:p>
            <a:r>
              <a:rPr lang="en-GB" dirty="0">
                <a:solidFill>
                  <a:schemeClr val="bg1"/>
                </a:solidFill>
              </a:rPr>
              <a:t>It is specially designed for Hadoop.</a:t>
            </a:r>
          </a:p>
          <a:p>
            <a:r>
              <a:rPr lang="en-GB" dirty="0">
                <a:solidFill>
                  <a:schemeClr val="bg1"/>
                </a:solidFill>
              </a:rPr>
              <a:t>Common use-case: collect log data from distributed web servers.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54288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Apache Storm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Storm works on a Real-time messaging</a:t>
            </a:r>
          </a:p>
          <a:p>
            <a:r>
              <a:rPr lang="en-GB" dirty="0">
                <a:solidFill>
                  <a:schemeClr val="bg1"/>
                </a:solidFill>
              </a:rPr>
              <a:t>Kafka can store its data on local filesystem while Apache Storm is just a data processing framework.</a:t>
            </a:r>
          </a:p>
          <a:p>
            <a:r>
              <a:rPr lang="en-GB" dirty="0">
                <a:solidFill>
                  <a:schemeClr val="bg1"/>
                </a:solidFill>
              </a:rPr>
              <a:t>Kafka is a real-time streaming unit while Storm works on the stream pulled from Kafka.</a:t>
            </a:r>
          </a:p>
        </p:txBody>
      </p:sp>
    </p:spTree>
    <p:extLst>
      <p:ext uri="{BB962C8B-B14F-4D97-AF65-F5344CB8AC3E}">
        <p14:creationId xmlns:p14="http://schemas.microsoft.com/office/powerpoint/2010/main" val="216761123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person, floor&#10;&#10;Description automatically generated">
            <a:extLst>
              <a:ext uri="{FF2B5EF4-FFF2-40B4-BE49-F238E27FC236}">
                <a16:creationId xmlns:a16="http://schemas.microsoft.com/office/drawing/2014/main" id="{4E56D1EF-FB9F-2441-AD53-AD6A7DD501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12192" b="353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Exercise</a:t>
            </a:r>
          </a:p>
        </p:txBody>
      </p:sp>
    </p:spTree>
    <p:extLst>
      <p:ext uri="{BB962C8B-B14F-4D97-AF65-F5344CB8AC3E}">
        <p14:creationId xmlns:p14="http://schemas.microsoft.com/office/powerpoint/2010/main" val="3533286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dirty="0"/>
              <a:t>Kafka Design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4132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Design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Motivation</a:t>
            </a:r>
          </a:p>
          <a:p>
            <a:r>
              <a:rPr lang="en-GB" dirty="0">
                <a:solidFill>
                  <a:schemeClr val="bg1"/>
                </a:solidFill>
              </a:rPr>
              <a:t>Main concepts</a:t>
            </a:r>
          </a:p>
          <a:p>
            <a:r>
              <a:rPr lang="en-GB" dirty="0">
                <a:solidFill>
                  <a:schemeClr val="bg1"/>
                </a:solidFill>
              </a:rPr>
              <a:t>Persistence</a:t>
            </a:r>
          </a:p>
          <a:p>
            <a:r>
              <a:rPr lang="en-GB" dirty="0">
                <a:solidFill>
                  <a:schemeClr val="bg1"/>
                </a:solidFill>
              </a:rPr>
              <a:t>Performance</a:t>
            </a:r>
          </a:p>
          <a:p>
            <a:r>
              <a:rPr lang="en-GB" dirty="0">
                <a:solidFill>
                  <a:schemeClr val="bg1"/>
                </a:solidFill>
              </a:rPr>
              <a:t>The Producer</a:t>
            </a:r>
          </a:p>
          <a:p>
            <a:r>
              <a:rPr lang="en-GB" dirty="0">
                <a:solidFill>
                  <a:schemeClr val="bg1"/>
                </a:solidFill>
              </a:rPr>
              <a:t>The Consumer</a:t>
            </a:r>
          </a:p>
          <a:p>
            <a:r>
              <a:rPr lang="en-GB" dirty="0">
                <a:solidFill>
                  <a:schemeClr val="bg1"/>
                </a:solidFill>
              </a:rPr>
              <a:t>Message Delivery Semantics</a:t>
            </a:r>
          </a:p>
          <a:p>
            <a:r>
              <a:rPr lang="en-GB" dirty="0">
                <a:solidFill>
                  <a:schemeClr val="bg1"/>
                </a:solidFill>
              </a:rPr>
              <a:t>Replication</a:t>
            </a:r>
          </a:p>
          <a:p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936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dirty="0"/>
              <a:t>Motivation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5378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Motivation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>
                <a:solidFill>
                  <a:schemeClr val="bg1"/>
                </a:solidFill>
              </a:rPr>
              <a:t>Kafka was developed around 2010 at LinkedIn by a team that included Jay Kreps, Jun Rao, and Neha </a:t>
            </a:r>
            <a:r>
              <a:rPr lang="en-GB" dirty="0" err="1">
                <a:solidFill>
                  <a:schemeClr val="bg1"/>
                </a:solidFill>
              </a:rPr>
              <a:t>Narkhede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Problem which solves was low-latency ingestion of large amounts of event data from the LinkedIn</a:t>
            </a:r>
          </a:p>
          <a:p>
            <a:r>
              <a:rPr lang="en-GB" dirty="0">
                <a:solidFill>
                  <a:schemeClr val="bg1"/>
                </a:solidFill>
              </a:rPr>
              <a:t> The key was the "real-time" processing.</a:t>
            </a:r>
          </a:p>
          <a:p>
            <a:r>
              <a:rPr lang="en-GB" dirty="0">
                <a:solidFill>
                  <a:schemeClr val="bg1"/>
                </a:solidFill>
              </a:rPr>
              <a:t>At the time, there weren't any solutions for this type of ingress for real-time applications.</a:t>
            </a:r>
          </a:p>
          <a:p>
            <a:r>
              <a:rPr lang="en-GB" dirty="0">
                <a:solidFill>
                  <a:schemeClr val="bg1"/>
                </a:solidFill>
              </a:rPr>
              <a:t>Real-time systems such as the traditional messaging queues (think ActiveMQ, RabbitMQ, etc.) they are overkill for the use case LinkedIn had in mind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67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Motivation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LinkedIn) wants to build fancy machine-learning algorithms, but without the data, the algorithms are useless</a:t>
            </a:r>
          </a:p>
          <a:p>
            <a:r>
              <a:rPr lang="en-GB" dirty="0">
                <a:solidFill>
                  <a:schemeClr val="bg1"/>
                </a:solidFill>
              </a:rPr>
              <a:t>Getting the data from source systems and reliably moving it around was very difficult</a:t>
            </a:r>
          </a:p>
          <a:p>
            <a:r>
              <a:rPr lang="en-GB" dirty="0">
                <a:solidFill>
                  <a:schemeClr val="bg1"/>
                </a:solidFill>
              </a:rPr>
              <a:t>Back in 2011, Kafka was ingesting more than 1 billion events a day</a:t>
            </a:r>
          </a:p>
          <a:p>
            <a:r>
              <a:rPr lang="en-GB" dirty="0">
                <a:solidFill>
                  <a:schemeClr val="bg1"/>
                </a:solidFill>
              </a:rPr>
              <a:t>Recently, LinkedIn has reported ingestion rates of 1 trillion messages a day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91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C83DE-E8AE-C64D-B42B-49F505F8D6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446" y="1690688"/>
            <a:ext cx="10681448" cy="4802187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During the workshop we’ll try to discuss your problems</a:t>
            </a:r>
          </a:p>
          <a:p>
            <a:pPr>
              <a:buClr>
                <a:schemeClr val="accent1"/>
              </a:buClr>
            </a:pPr>
            <a:r>
              <a:rPr lang="en-GB" sz="3200" dirty="0">
                <a:solidFill>
                  <a:schemeClr val="bg1"/>
                </a:solidFill>
              </a:rPr>
              <a:t>And find solution </a:t>
            </a:r>
            <a:r>
              <a:rPr lang="en-GB" sz="3200" dirty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n-GB" sz="3200" dirty="0">
              <a:solidFill>
                <a:schemeClr val="bg1"/>
              </a:solidFill>
            </a:endParaRPr>
          </a:p>
          <a:p>
            <a:pPr>
              <a:buClr>
                <a:schemeClr val="accent1"/>
              </a:buClr>
            </a:pPr>
            <a:endParaRPr lang="en-GB" sz="3200" dirty="0">
              <a:solidFill>
                <a:schemeClr val="bg1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Exercise</a:t>
            </a:r>
            <a:endParaRPr lang="pl-P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4414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39E4B-57CC-1A45-9F45-2F0920123D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23" b="790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7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349" y="1200152"/>
            <a:ext cx="6897171" cy="445769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z="5400" dirty="0"/>
              <a:t>Main concepts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139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=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= event</a:t>
            </a: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consists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key</a:t>
            </a:r>
            <a:r>
              <a:rPr lang="pl-PL" dirty="0">
                <a:solidFill>
                  <a:schemeClr val="bg1"/>
                </a:solidFill>
              </a:rPr>
              <a:t>, a </a:t>
            </a:r>
            <a:r>
              <a:rPr lang="pl-PL" dirty="0" err="1">
                <a:solidFill>
                  <a:schemeClr val="bg1"/>
                </a:solidFill>
              </a:rPr>
              <a:t>value</a:t>
            </a:r>
            <a:r>
              <a:rPr lang="pl-PL" dirty="0">
                <a:solidFill>
                  <a:schemeClr val="bg1"/>
                </a:solidFill>
              </a:rPr>
              <a:t>, and a </a:t>
            </a:r>
            <a:r>
              <a:rPr lang="pl-PL" dirty="0" err="1">
                <a:solidFill>
                  <a:schemeClr val="bg1"/>
                </a:solidFill>
              </a:rPr>
              <a:t>timestamp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Categorized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into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Topics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Message = </a:t>
            </a:r>
            <a:r>
              <a:rPr lang="pl-PL" dirty="0" err="1">
                <a:solidFill>
                  <a:schemeClr val="bg1"/>
                </a:solidFill>
              </a:rPr>
              <a:t>byte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array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S</a:t>
            </a:r>
            <a:r>
              <a:rPr lang="pl-PL" sz="2800" dirty="0" err="1">
                <a:solidFill>
                  <a:schemeClr val="bg1"/>
                </a:solidFill>
              </a:rPr>
              <a:t>erializer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is</a:t>
            </a:r>
            <a:r>
              <a:rPr lang="pl-PL" sz="2800" dirty="0">
                <a:solidFill>
                  <a:schemeClr val="bg1"/>
                </a:solidFill>
              </a:rPr>
              <a:t> not </a:t>
            </a:r>
            <a:r>
              <a:rPr lang="pl-PL" sz="2800" dirty="0" err="1">
                <a:solidFill>
                  <a:schemeClr val="bg1"/>
                </a:solidFill>
              </a:rPr>
              <a:t>necessary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6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A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category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which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published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Producers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</a:t>
            </a:r>
            <a:r>
              <a:rPr lang="pl-PL" dirty="0">
                <a:solidFill>
                  <a:schemeClr val="bg1"/>
                </a:solidFill>
              </a:rPr>
              <a:t> data to </a:t>
            </a:r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and </a:t>
            </a:r>
            <a:r>
              <a:rPr lang="pl-PL" dirty="0" err="1">
                <a:solidFill>
                  <a:schemeClr val="bg1"/>
                </a:solidFill>
              </a:rPr>
              <a:t>consumers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read</a:t>
            </a:r>
            <a:r>
              <a:rPr lang="pl-PL" dirty="0">
                <a:solidFill>
                  <a:schemeClr val="bg1"/>
                </a:solidFill>
              </a:rPr>
              <a:t> from </a:t>
            </a:r>
            <a:r>
              <a:rPr lang="pl-PL" dirty="0" err="1">
                <a:solidFill>
                  <a:schemeClr val="bg1"/>
                </a:solidFill>
              </a:rPr>
              <a:t>them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in Kafka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always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multi-subscriber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 err="1">
                <a:solidFill>
                  <a:schemeClr val="bg1"/>
                </a:solidFill>
              </a:rPr>
              <a:t>Topics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are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partitioned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Topics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persistent</a:t>
            </a:r>
            <a:r>
              <a:rPr lang="pl-PL" dirty="0">
                <a:solidFill>
                  <a:schemeClr val="bg1"/>
                </a:solidFill>
              </a:rPr>
              <a:t> –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stored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disk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3102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 dirty="0">
              <a:solidFill>
                <a:schemeClr val="bg1"/>
              </a:solidFill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AEF9F3BF-A2A2-814B-8E99-6731A2000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9422" y="1127038"/>
            <a:ext cx="7173155" cy="4603924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E9C3D3-B6CF-D74E-80E3-17C43304B1D6}"/>
              </a:ext>
            </a:extLst>
          </p:cNvPr>
          <p:cNvSpPr txBox="1"/>
          <p:nvPr/>
        </p:nvSpPr>
        <p:spPr>
          <a:xfrm>
            <a:off x="2509422" y="6123543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9837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 err="1">
                <a:solidFill>
                  <a:schemeClr val="bg1"/>
                </a:solidFill>
              </a:rPr>
              <a:t>Each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topic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has</a:t>
            </a:r>
            <a:r>
              <a:rPr lang="pl-PL" sz="2800" dirty="0">
                <a:solidFill>
                  <a:schemeClr val="bg1"/>
                </a:solidFill>
              </a:rPr>
              <a:t> one </a:t>
            </a:r>
            <a:r>
              <a:rPr lang="pl-PL" sz="2800" dirty="0" err="1">
                <a:solidFill>
                  <a:schemeClr val="bg1"/>
                </a:solidFill>
              </a:rPr>
              <a:t>or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more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partitions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Order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preserved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within</a:t>
            </a:r>
            <a:r>
              <a:rPr lang="pl-PL" dirty="0">
                <a:solidFill>
                  <a:schemeClr val="bg1"/>
                </a:solidFill>
              </a:rPr>
              <a:t> single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replicated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across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added</a:t>
            </a:r>
            <a:r>
              <a:rPr lang="pl-PL" dirty="0">
                <a:solidFill>
                  <a:schemeClr val="bg1"/>
                </a:solidFill>
              </a:rPr>
              <a:t> to the </a:t>
            </a:r>
            <a:r>
              <a:rPr lang="pl-PL" dirty="0" err="1">
                <a:solidFill>
                  <a:schemeClr val="bg1"/>
                </a:solidFill>
              </a:rPr>
              <a:t>very</a:t>
            </a:r>
            <a:r>
              <a:rPr lang="pl-PL" dirty="0">
                <a:solidFill>
                  <a:schemeClr val="bg1"/>
                </a:solidFill>
              </a:rPr>
              <a:t> end of </a:t>
            </a:r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endParaRPr lang="pl-PL" dirty="0">
              <a:solidFill>
                <a:schemeClr val="bg1"/>
              </a:solidFill>
            </a:endParaRPr>
          </a:p>
          <a:p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04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1870"/>
          </a:xfrm>
        </p:spPr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Offset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37424"/>
            <a:ext cx="10515600" cy="5039539"/>
          </a:xfrm>
        </p:spPr>
        <p:txBody>
          <a:bodyPr>
            <a:normAutofit/>
          </a:bodyPr>
          <a:lstStyle/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unique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sequence</a:t>
            </a:r>
            <a:r>
              <a:rPr lang="pl-PL" dirty="0">
                <a:solidFill>
                  <a:schemeClr val="bg1"/>
                </a:solidFill>
              </a:rPr>
              <a:t> ID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an</a:t>
            </a:r>
            <a:r>
              <a:rPr lang="pl-PL" dirty="0">
                <a:solidFill>
                  <a:schemeClr val="bg1"/>
                </a:solidFill>
              </a:rPr>
              <a:t> offset.</a:t>
            </a:r>
          </a:p>
          <a:p>
            <a:r>
              <a:rPr lang="pl-PL" dirty="0">
                <a:solidFill>
                  <a:schemeClr val="bg1"/>
                </a:solidFill>
              </a:rPr>
              <a:t>Offset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unique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only</a:t>
            </a:r>
            <a:endParaRPr lang="pl-PL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pl-PL" sz="2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DD14E0-DDE7-0240-B084-8F72735A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4052" y="2262245"/>
            <a:ext cx="6703896" cy="4072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85A986-4D5A-8E4B-9306-C33E3726998A}"/>
              </a:ext>
            </a:extLst>
          </p:cNvPr>
          <p:cNvSpPr txBox="1"/>
          <p:nvPr/>
        </p:nvSpPr>
        <p:spPr>
          <a:xfrm>
            <a:off x="2744052" y="6492875"/>
            <a:ext cx="3800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Source: </a:t>
            </a:r>
            <a:r>
              <a:rPr lang="pl-PL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https://kafka.apache.org/intro</a:t>
            </a:r>
            <a:endParaRPr lang="pl-P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5372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Replicas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b="1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backup of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Replication </a:t>
            </a:r>
            <a:r>
              <a:rPr lang="pl-PL" dirty="0" err="1">
                <a:solidFill>
                  <a:schemeClr val="bg1"/>
                </a:solidFill>
              </a:rPr>
              <a:t>factor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tells</a:t>
            </a:r>
            <a:r>
              <a:rPr lang="pl-PL" dirty="0">
                <a:solidFill>
                  <a:schemeClr val="bg1"/>
                </a:solidFill>
              </a:rPr>
              <a:t>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how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of </a:t>
            </a:r>
            <a:r>
              <a:rPr lang="pl-PL" dirty="0" err="1">
                <a:solidFill>
                  <a:schemeClr val="bg1"/>
                </a:solidFill>
              </a:rPr>
              <a:t>identical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should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created</a:t>
            </a:r>
            <a:r>
              <a:rPr lang="pl-PL" dirty="0">
                <a:solidFill>
                  <a:schemeClr val="bg1"/>
                </a:solidFill>
              </a:rPr>
              <a:t> on the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never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read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write</a:t>
            </a:r>
            <a:r>
              <a:rPr lang="pl-PL" dirty="0">
                <a:solidFill>
                  <a:schemeClr val="bg1"/>
                </a:solidFill>
              </a:rPr>
              <a:t> data. </a:t>
            </a:r>
          </a:p>
          <a:p>
            <a:r>
              <a:rPr lang="pl-PL" dirty="0" err="1">
                <a:solidFill>
                  <a:schemeClr val="bg1"/>
                </a:solidFill>
              </a:rPr>
              <a:t>They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are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used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prevent</a:t>
            </a:r>
            <a:r>
              <a:rPr lang="pl-PL" dirty="0">
                <a:solidFill>
                  <a:schemeClr val="bg1"/>
                </a:solidFill>
              </a:rPr>
              <a:t> data </a:t>
            </a:r>
            <a:r>
              <a:rPr lang="pl-PL" dirty="0" err="1">
                <a:solidFill>
                  <a:schemeClr val="bg1"/>
                </a:solidFill>
              </a:rPr>
              <a:t>loss</a:t>
            </a:r>
            <a:r>
              <a:rPr lang="pl-PL" dirty="0">
                <a:solidFill>
                  <a:schemeClr val="bg1"/>
                </a:solidFill>
              </a:rPr>
              <a:t>.</a:t>
            </a:r>
          </a:p>
          <a:p>
            <a:r>
              <a:rPr lang="pl-PL" dirty="0" err="1">
                <a:solidFill>
                  <a:schemeClr val="bg1"/>
                </a:solidFill>
              </a:rPr>
              <a:t>There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one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replicas</a:t>
            </a:r>
            <a:r>
              <a:rPr lang="pl-PL" dirty="0">
                <a:solidFill>
                  <a:schemeClr val="bg1"/>
                </a:solidFill>
              </a:rPr>
              <a:t> of a </a:t>
            </a:r>
            <a:r>
              <a:rPr lang="pl-PL" dirty="0" err="1">
                <a:solidFill>
                  <a:schemeClr val="bg1"/>
                </a:solidFill>
              </a:rPr>
              <a:t>partition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One </a:t>
            </a:r>
            <a:r>
              <a:rPr lang="pl-PL" b="1" dirty="0">
                <a:solidFill>
                  <a:schemeClr val="bg1"/>
                </a:solidFill>
              </a:rPr>
              <a:t>leader</a:t>
            </a:r>
            <a:r>
              <a:rPr lang="pl-PL" dirty="0">
                <a:solidFill>
                  <a:schemeClr val="bg1"/>
                </a:solidFill>
              </a:rPr>
              <a:t> and </a:t>
            </a:r>
            <a:r>
              <a:rPr lang="pl-PL" dirty="0" err="1">
                <a:solidFill>
                  <a:schemeClr val="bg1"/>
                </a:solidFill>
              </a:rPr>
              <a:t>many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b="1" dirty="0" err="1">
                <a:solidFill>
                  <a:schemeClr val="bg1"/>
                </a:solidFill>
              </a:rPr>
              <a:t>followers</a:t>
            </a:r>
            <a:endParaRPr lang="pl-PL" b="1" dirty="0">
              <a:solidFill>
                <a:schemeClr val="bg1"/>
              </a:solidFill>
            </a:endParaRPr>
          </a:p>
          <a:p>
            <a:r>
              <a:rPr lang="pl-PL" b="1" dirty="0">
                <a:solidFill>
                  <a:schemeClr val="bg1"/>
                </a:solidFill>
              </a:rPr>
              <a:t>In-</a:t>
            </a:r>
            <a:r>
              <a:rPr lang="pl-PL" b="1" dirty="0" err="1">
                <a:solidFill>
                  <a:schemeClr val="bg1"/>
                </a:solidFill>
              </a:rPr>
              <a:t>Sync</a:t>
            </a:r>
            <a:r>
              <a:rPr lang="pl-PL" b="1" dirty="0">
                <a:solidFill>
                  <a:schemeClr val="bg1"/>
                </a:solidFill>
              </a:rPr>
              <a:t> </a:t>
            </a:r>
            <a:r>
              <a:rPr lang="pl-PL" b="1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</a:t>
            </a:r>
            <a:r>
              <a:rPr lang="pl-PL" dirty="0" err="1">
                <a:solidFill>
                  <a:schemeClr val="bg1"/>
                </a:solidFill>
              </a:rPr>
              <a:t>replica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i="1" dirty="0" err="1">
                <a:solidFill>
                  <a:schemeClr val="bg1"/>
                </a:solidFill>
              </a:rPr>
              <a:t>enough</a:t>
            </a:r>
            <a:r>
              <a:rPr lang="pl-PL" dirty="0">
                <a:solidFill>
                  <a:schemeClr val="bg1"/>
                </a:solidFill>
              </a:rPr>
              <a:t> 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r>
              <a:rPr lang="pl-PL" dirty="0">
                <a:solidFill>
                  <a:schemeClr val="bg1"/>
                </a:solidFill>
              </a:rPr>
              <a:t> to be </a:t>
            </a:r>
            <a:r>
              <a:rPr lang="pl-PL" dirty="0" err="1">
                <a:solidFill>
                  <a:schemeClr val="bg1"/>
                </a:solidFill>
              </a:rPr>
              <a:t>considered</a:t>
            </a:r>
            <a:r>
              <a:rPr lang="pl-PL" dirty="0">
                <a:solidFill>
                  <a:schemeClr val="bg1"/>
                </a:solidFill>
              </a:rPr>
              <a:t> in </a:t>
            </a:r>
            <a:r>
              <a:rPr lang="pl-PL" b="1" dirty="0" err="1">
                <a:solidFill>
                  <a:schemeClr val="bg1"/>
                </a:solidFill>
              </a:rPr>
              <a:t>partition</a:t>
            </a:r>
            <a:r>
              <a:rPr lang="pl-PL" b="1" dirty="0">
                <a:solidFill>
                  <a:schemeClr val="bg1"/>
                </a:solidFill>
              </a:rPr>
              <a:t> leader </a:t>
            </a:r>
            <a:r>
              <a:rPr lang="pl-PL" b="1" dirty="0" err="1">
                <a:solidFill>
                  <a:schemeClr val="bg1"/>
                </a:solidFill>
              </a:rPr>
              <a:t>election</a:t>
            </a:r>
            <a:endParaRPr lang="pl-P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53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Brokers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Kafka Broker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server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manages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records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Receives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Assigns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offsets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Commits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messages</a:t>
            </a:r>
            <a:r>
              <a:rPr lang="pl-PL" dirty="0">
                <a:solidFill>
                  <a:schemeClr val="bg1"/>
                </a:solidFill>
              </a:rPr>
              <a:t> to </a:t>
            </a:r>
            <a:r>
              <a:rPr lang="pl-PL" dirty="0" err="1">
                <a:solidFill>
                  <a:schemeClr val="bg1"/>
                </a:solidFill>
              </a:rPr>
              <a:t>storage</a:t>
            </a:r>
            <a:r>
              <a:rPr lang="pl-PL" dirty="0">
                <a:solidFill>
                  <a:schemeClr val="bg1"/>
                </a:solidFill>
              </a:rPr>
              <a:t> on </a:t>
            </a:r>
            <a:r>
              <a:rPr lang="pl-PL" dirty="0" err="1">
                <a:solidFill>
                  <a:schemeClr val="bg1"/>
                </a:solidFill>
              </a:rPr>
              <a:t>disk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dirty="0" err="1">
                <a:solidFill>
                  <a:schemeClr val="bg1"/>
                </a:solidFill>
              </a:rPr>
              <a:t>Each</a:t>
            </a:r>
            <a:r>
              <a:rPr lang="pl-PL" dirty="0">
                <a:solidFill>
                  <a:schemeClr val="bg1"/>
                </a:solidFill>
              </a:rPr>
              <a:t> broker </a:t>
            </a:r>
            <a:r>
              <a:rPr lang="pl-PL" dirty="0" err="1">
                <a:solidFill>
                  <a:schemeClr val="bg1"/>
                </a:solidFill>
              </a:rPr>
              <a:t>may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have</a:t>
            </a:r>
            <a:r>
              <a:rPr lang="pl-PL" dirty="0">
                <a:solidFill>
                  <a:schemeClr val="bg1"/>
                </a:solidFill>
              </a:rPr>
              <a:t> zero </a:t>
            </a:r>
            <a:r>
              <a:rPr lang="pl-PL" dirty="0" err="1">
                <a:solidFill>
                  <a:schemeClr val="bg1"/>
                </a:solidFill>
              </a:rPr>
              <a:t>or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partitions</a:t>
            </a:r>
            <a:r>
              <a:rPr lang="pl-PL" dirty="0">
                <a:solidFill>
                  <a:schemeClr val="bg1"/>
                </a:solidFill>
              </a:rPr>
              <a:t> per </a:t>
            </a:r>
            <a:r>
              <a:rPr lang="pl-PL" dirty="0" err="1">
                <a:solidFill>
                  <a:schemeClr val="bg1"/>
                </a:solidFill>
              </a:rPr>
              <a:t>topic</a:t>
            </a:r>
            <a:r>
              <a:rPr lang="pl-PL" dirty="0">
                <a:solidFill>
                  <a:schemeClr val="bg1"/>
                </a:solidFill>
              </a:rPr>
              <a:t>. 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466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>
                <a:solidFill>
                  <a:schemeClr val="bg1"/>
                </a:solidFill>
              </a:rPr>
              <a:t>Cluster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err="1">
                <a:solidFill>
                  <a:schemeClr val="bg1"/>
                </a:solidFill>
              </a:rPr>
              <a:t>When</a:t>
            </a:r>
            <a:r>
              <a:rPr lang="pl-PL" dirty="0">
                <a:solidFill>
                  <a:schemeClr val="bg1"/>
                </a:solidFill>
              </a:rPr>
              <a:t> Kafka </a:t>
            </a:r>
            <a:r>
              <a:rPr lang="pl-PL" dirty="0" err="1">
                <a:solidFill>
                  <a:schemeClr val="bg1"/>
                </a:solidFill>
              </a:rPr>
              <a:t>has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more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than</a:t>
            </a:r>
            <a:r>
              <a:rPr lang="pl-PL" dirty="0">
                <a:solidFill>
                  <a:schemeClr val="bg1"/>
                </a:solidFill>
              </a:rPr>
              <a:t> one broker, </a:t>
            </a:r>
            <a:r>
              <a:rPr lang="pl-PL" dirty="0" err="1">
                <a:solidFill>
                  <a:schemeClr val="bg1"/>
                </a:solidFill>
              </a:rPr>
              <a:t>it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is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called</a:t>
            </a:r>
            <a:r>
              <a:rPr lang="pl-PL" dirty="0">
                <a:solidFill>
                  <a:schemeClr val="bg1"/>
                </a:solidFill>
              </a:rPr>
              <a:t> a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. </a:t>
            </a:r>
          </a:p>
          <a:p>
            <a:pPr marL="0" indent="0">
              <a:buNone/>
            </a:pPr>
            <a:r>
              <a:rPr lang="pl-PL" dirty="0">
                <a:solidFill>
                  <a:schemeClr val="bg1"/>
                </a:solidFill>
              </a:rPr>
              <a:t>A Kafka </a:t>
            </a:r>
            <a:r>
              <a:rPr lang="pl-PL" dirty="0" err="1">
                <a:solidFill>
                  <a:schemeClr val="bg1"/>
                </a:solidFill>
              </a:rPr>
              <a:t>cluster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can</a:t>
            </a:r>
            <a:r>
              <a:rPr lang="pl-PL" dirty="0">
                <a:solidFill>
                  <a:schemeClr val="bg1"/>
                </a:solidFill>
              </a:rPr>
              <a:t> be </a:t>
            </a:r>
            <a:r>
              <a:rPr lang="pl-PL" dirty="0" err="1">
                <a:solidFill>
                  <a:schemeClr val="bg1"/>
                </a:solidFill>
              </a:rPr>
              <a:t>expanded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without</a:t>
            </a:r>
            <a:r>
              <a:rPr lang="pl-PL" dirty="0">
                <a:solidFill>
                  <a:schemeClr val="bg1"/>
                </a:solidFill>
              </a:rPr>
              <a:t> </a:t>
            </a:r>
            <a:r>
              <a:rPr lang="pl-PL" dirty="0" err="1">
                <a:solidFill>
                  <a:schemeClr val="bg1"/>
                </a:solidFill>
              </a:rPr>
              <a:t>downtime</a:t>
            </a:r>
            <a:r>
              <a:rPr lang="pl-PL" dirty="0">
                <a:solidFill>
                  <a:schemeClr val="bg1"/>
                </a:solidFill>
              </a:rPr>
              <a:t>.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150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0435B20-E271-244A-8E6B-E391F5408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>
                <a:solidFill>
                  <a:schemeClr val="bg1"/>
                </a:solidFill>
              </a:rPr>
              <a:t>Zookeeper</a:t>
            </a:r>
            <a:endParaRPr lang="pl-PL" dirty="0">
              <a:solidFill>
                <a:schemeClr val="bg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C36335-78B3-714A-B20A-0EDFA6349C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800" dirty="0">
                <a:solidFill>
                  <a:schemeClr val="bg1"/>
                </a:solidFill>
              </a:rPr>
              <a:t>It </a:t>
            </a:r>
            <a:r>
              <a:rPr lang="pl-PL" sz="2800" dirty="0" err="1">
                <a:solidFill>
                  <a:schemeClr val="bg1"/>
                </a:solidFill>
              </a:rPr>
              <a:t>backups</a:t>
            </a:r>
            <a:r>
              <a:rPr lang="pl-PL" sz="2800" dirty="0">
                <a:solidFill>
                  <a:schemeClr val="bg1"/>
                </a:solidFill>
              </a:rPr>
              <a:t> the </a:t>
            </a:r>
            <a:r>
              <a:rPr lang="pl-PL" sz="2800" dirty="0" err="1">
                <a:solidFill>
                  <a:schemeClr val="bg1"/>
                </a:solidFill>
              </a:rPr>
              <a:t>date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critical</a:t>
            </a:r>
            <a:r>
              <a:rPr lang="pl-PL" sz="2800" dirty="0">
                <a:solidFill>
                  <a:schemeClr val="bg1"/>
                </a:solidFill>
              </a:rPr>
              <a:t> </a:t>
            </a:r>
            <a:r>
              <a:rPr lang="pl-PL" sz="2800" dirty="0" err="1">
                <a:solidFill>
                  <a:schemeClr val="bg1"/>
                </a:solidFill>
              </a:rPr>
              <a:t>metadata</a:t>
            </a:r>
            <a:r>
              <a:rPr lang="pl-PL" sz="2800" dirty="0">
                <a:solidFill>
                  <a:schemeClr val="bg1"/>
                </a:solidFill>
              </a:rPr>
              <a:t> of Kafka Cluster</a:t>
            </a:r>
          </a:p>
          <a:p>
            <a:r>
              <a:rPr lang="pl-PL" sz="2800" dirty="0" err="1">
                <a:solidFill>
                  <a:schemeClr val="bg1"/>
                </a:solidFill>
              </a:rPr>
              <a:t>Responsible</a:t>
            </a:r>
            <a:r>
              <a:rPr lang="pl-PL" sz="2800" dirty="0">
                <a:solidFill>
                  <a:schemeClr val="bg1"/>
                </a:solidFill>
              </a:rPr>
              <a:t> for </a:t>
            </a:r>
            <a:r>
              <a:rPr lang="pl-PL" sz="2800" dirty="0" err="1">
                <a:solidFill>
                  <a:schemeClr val="bg1"/>
                </a:solidFill>
              </a:rPr>
              <a:t>ellection</a:t>
            </a:r>
            <a:endParaRPr lang="pl-PL" sz="2800" dirty="0">
              <a:solidFill>
                <a:schemeClr val="bg1"/>
              </a:solidFill>
            </a:endParaRPr>
          </a:p>
          <a:p>
            <a:r>
              <a:rPr lang="pl-PL" dirty="0">
                <a:solidFill>
                  <a:schemeClr val="bg1"/>
                </a:solidFill>
              </a:rPr>
              <a:t>Stores </a:t>
            </a:r>
            <a:r>
              <a:rPr lang="pl-PL" dirty="0" err="1">
                <a:solidFill>
                  <a:schemeClr val="bg1"/>
                </a:solidFill>
              </a:rPr>
              <a:t>ACLs</a:t>
            </a:r>
            <a:endParaRPr lang="pl-PL" dirty="0">
              <a:solidFill>
                <a:schemeClr val="bg1"/>
              </a:solidFill>
            </a:endParaRPr>
          </a:p>
          <a:p>
            <a:r>
              <a:rPr lang="pl-PL" sz="2800" dirty="0">
                <a:solidFill>
                  <a:schemeClr val="bg1"/>
                </a:solidFill>
              </a:rPr>
              <a:t>Stores list of </a:t>
            </a:r>
            <a:r>
              <a:rPr lang="pl-PL" sz="2800" dirty="0" err="1">
                <a:solidFill>
                  <a:schemeClr val="bg1"/>
                </a:solidFill>
              </a:rPr>
              <a:t>available</a:t>
            </a:r>
            <a:r>
              <a:rPr lang="pl-PL" sz="2800" dirty="0">
                <a:solidFill>
                  <a:schemeClr val="bg1"/>
                </a:solidFill>
              </a:rPr>
              <a:t> Kafka </a:t>
            </a:r>
            <a:r>
              <a:rPr lang="pl-PL" sz="2800" dirty="0" err="1">
                <a:solidFill>
                  <a:schemeClr val="bg1"/>
                </a:solidFill>
              </a:rPr>
              <a:t>brokers</a:t>
            </a:r>
            <a:endParaRPr lang="pl-P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40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4612</TotalTime>
  <Words>4120</Words>
  <Application>Microsoft Macintosh PowerPoint</Application>
  <PresentationFormat>Widescreen</PresentationFormat>
  <Paragraphs>667</Paragraphs>
  <Slides>155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155</vt:i4>
      </vt:variant>
    </vt:vector>
  </HeadingPairs>
  <TitlesOfParts>
    <vt:vector size="162" baseType="lpstr">
      <vt:lpstr>Arial</vt:lpstr>
      <vt:lpstr>Calibri</vt:lpstr>
      <vt:lpstr>Calibri Light</vt:lpstr>
      <vt:lpstr>Menlo</vt:lpstr>
      <vt:lpstr>Roboto</vt:lpstr>
      <vt:lpstr>Roboto Medium</vt:lpstr>
      <vt:lpstr>Office Theme</vt:lpstr>
      <vt:lpstr>Distributed Messaging with Apache Kafka</vt:lpstr>
      <vt:lpstr>whoami</vt:lpstr>
      <vt:lpstr>Materials: presentations, sources etc.</vt:lpstr>
      <vt:lpstr>General rules of training</vt:lpstr>
      <vt:lpstr>General rules</vt:lpstr>
      <vt:lpstr>Let's introduce ourselves</vt:lpstr>
      <vt:lpstr>Exercise</vt:lpstr>
      <vt:lpstr>Exercise</vt:lpstr>
      <vt:lpstr>Exercise</vt:lpstr>
      <vt:lpstr>Agenda</vt:lpstr>
      <vt:lpstr>Agenda</vt:lpstr>
      <vt:lpstr>Agenda</vt:lpstr>
      <vt:lpstr>Agenda</vt:lpstr>
      <vt:lpstr>Overview of Distributed Messaging Systems</vt:lpstr>
      <vt:lpstr>Overview of Distributed Messaging Systems</vt:lpstr>
      <vt:lpstr>What is Kafka?</vt:lpstr>
      <vt:lpstr>What is Kafka?</vt:lpstr>
      <vt:lpstr>When it's worth to use Apache Kafka</vt:lpstr>
      <vt:lpstr>Apache Kafka - pros</vt:lpstr>
      <vt:lpstr>Apache Kafka - cons</vt:lpstr>
      <vt:lpstr>Use Cases</vt:lpstr>
      <vt:lpstr>Use cases</vt:lpstr>
      <vt:lpstr>Messaging / Asynchronous communication</vt:lpstr>
      <vt:lpstr>Messaging / Asynchronous communication</vt:lpstr>
      <vt:lpstr>Asynchronous communication - benefits</vt:lpstr>
      <vt:lpstr>Asynchronous communication - cons</vt:lpstr>
      <vt:lpstr>Messaging / Asynchronous communication - examples</vt:lpstr>
      <vt:lpstr>Streaming</vt:lpstr>
      <vt:lpstr>Streaming</vt:lpstr>
      <vt:lpstr>PowerPoint Presentation</vt:lpstr>
      <vt:lpstr>Streaming</vt:lpstr>
      <vt:lpstr>PowerPoint Presentation</vt:lpstr>
      <vt:lpstr>PowerPoint Presentation</vt:lpstr>
      <vt:lpstr>Streaming - examples</vt:lpstr>
      <vt:lpstr>Real-Time processing </vt:lpstr>
      <vt:lpstr>Metrics / Log aggregation</vt:lpstr>
      <vt:lpstr>Event Sourcing + CQRS</vt:lpstr>
      <vt:lpstr>Event Sourcing</vt:lpstr>
      <vt:lpstr>Event Sourcing</vt:lpstr>
      <vt:lpstr>Event Sourcing</vt:lpstr>
      <vt:lpstr>Event Sourcing</vt:lpstr>
      <vt:lpstr>Event Sourcing</vt:lpstr>
      <vt:lpstr>Event Sourcing</vt:lpstr>
      <vt:lpstr>Event Sourcing – another problem</vt:lpstr>
      <vt:lpstr>CQRS</vt:lpstr>
      <vt:lpstr>CQRS</vt:lpstr>
      <vt:lpstr>CQRS</vt:lpstr>
      <vt:lpstr>CQRS</vt:lpstr>
      <vt:lpstr>CQRS</vt:lpstr>
      <vt:lpstr>CQRS</vt:lpstr>
      <vt:lpstr>Event Sourcing – with Kafka</vt:lpstr>
      <vt:lpstr>Change Data Capture</vt:lpstr>
      <vt:lpstr>Change Data Capture</vt:lpstr>
      <vt:lpstr>Log-based Change Data Capture </vt:lpstr>
      <vt:lpstr>SQL</vt:lpstr>
      <vt:lpstr>PowerPoint Presentation</vt:lpstr>
      <vt:lpstr>PowerPoint Presentation</vt:lpstr>
      <vt:lpstr>PowerPoint Presentation</vt:lpstr>
      <vt:lpstr>Streaming</vt:lpstr>
      <vt:lpstr>Streaming</vt:lpstr>
      <vt:lpstr>Streaming</vt:lpstr>
      <vt:lpstr>CDC - Microservices Communication</vt:lpstr>
      <vt:lpstr>Data Synchronization</vt:lpstr>
      <vt:lpstr>Data Synchronization</vt:lpstr>
      <vt:lpstr>Replication</vt:lpstr>
      <vt:lpstr>Replication and Geo-replication – why?</vt:lpstr>
      <vt:lpstr>Mirror Maker</vt:lpstr>
      <vt:lpstr>Replication types</vt:lpstr>
      <vt:lpstr>Replication and Geo-replication</vt:lpstr>
      <vt:lpstr>Exercise</vt:lpstr>
      <vt:lpstr>Alternatives to Apache Kafka</vt:lpstr>
      <vt:lpstr>Alternatives to Apache Kafka - As Queue</vt:lpstr>
      <vt:lpstr>RabbitMQ vs Kafka</vt:lpstr>
      <vt:lpstr>RabbitMQ</vt:lpstr>
      <vt:lpstr>AtiveMQ</vt:lpstr>
      <vt:lpstr>NATS</vt:lpstr>
      <vt:lpstr>Redis pub-sub</vt:lpstr>
      <vt:lpstr>Amazon SQS / Azure Service Bus / GCE Pub/Sub</vt:lpstr>
      <vt:lpstr>Alternatives to Apache Kafka - As Messaging Platform</vt:lpstr>
      <vt:lpstr>Apache Spark</vt:lpstr>
      <vt:lpstr>PowerPoint Presentation</vt:lpstr>
      <vt:lpstr>Apache Flume</vt:lpstr>
      <vt:lpstr>Apache Storm</vt:lpstr>
      <vt:lpstr>Exercise</vt:lpstr>
      <vt:lpstr>Kafka Design</vt:lpstr>
      <vt:lpstr>Design</vt:lpstr>
      <vt:lpstr>Motivation</vt:lpstr>
      <vt:lpstr>Motivation</vt:lpstr>
      <vt:lpstr>Motivation</vt:lpstr>
      <vt:lpstr>Main concepts</vt:lpstr>
      <vt:lpstr>Records</vt:lpstr>
      <vt:lpstr>Topics</vt:lpstr>
      <vt:lpstr>PowerPoint Presentation</vt:lpstr>
      <vt:lpstr>Partitions</vt:lpstr>
      <vt:lpstr>Partition Offset</vt:lpstr>
      <vt:lpstr>Replicas</vt:lpstr>
      <vt:lpstr>Brokers</vt:lpstr>
      <vt:lpstr>Cluster</vt:lpstr>
      <vt:lpstr>Zookeeper</vt:lpstr>
      <vt:lpstr>Persistence</vt:lpstr>
      <vt:lpstr>Topic partitions and log segments</vt:lpstr>
      <vt:lpstr>Topic partitions and log segments</vt:lpstr>
      <vt:lpstr>Topic partitions and log segments</vt:lpstr>
      <vt:lpstr>Persistence</vt:lpstr>
      <vt:lpstr>Performance</vt:lpstr>
      <vt:lpstr>Performance</vt:lpstr>
      <vt:lpstr>Performance</vt:lpstr>
      <vt:lpstr>Performance</vt:lpstr>
      <vt:lpstr>Performance</vt:lpstr>
      <vt:lpstr>Message Delivery Semantics</vt:lpstr>
      <vt:lpstr>Message Delivery Semantics</vt:lpstr>
      <vt:lpstr>At least once</vt:lpstr>
      <vt:lpstr>Exactly once</vt:lpstr>
      <vt:lpstr>Kafka Features</vt:lpstr>
      <vt:lpstr>Multi Tenancy</vt:lpstr>
      <vt:lpstr>Geo Replication</vt:lpstr>
      <vt:lpstr>Guarantees</vt:lpstr>
      <vt:lpstr>Retention</vt:lpstr>
      <vt:lpstr>Log Compaction</vt:lpstr>
      <vt:lpstr>Log Compaction</vt:lpstr>
      <vt:lpstr>Kafka API</vt:lpstr>
      <vt:lpstr>Kafka API</vt:lpstr>
      <vt:lpstr>Kafka API</vt:lpstr>
      <vt:lpstr>Producer API</vt:lpstr>
      <vt:lpstr>Consumer API</vt:lpstr>
      <vt:lpstr>Streams API</vt:lpstr>
      <vt:lpstr>Connector API</vt:lpstr>
      <vt:lpstr>Configuration</vt:lpstr>
      <vt:lpstr>Configuration</vt:lpstr>
      <vt:lpstr>New Producer</vt:lpstr>
      <vt:lpstr>Broker</vt:lpstr>
      <vt:lpstr>Consumer and Producer Configuration</vt:lpstr>
      <vt:lpstr>Implementation details</vt:lpstr>
      <vt:lpstr>Implementation details</vt:lpstr>
      <vt:lpstr>API Design</vt:lpstr>
      <vt:lpstr>Network Layer</vt:lpstr>
      <vt:lpstr>Messages</vt:lpstr>
      <vt:lpstr>Message format</vt:lpstr>
      <vt:lpstr>Log</vt:lpstr>
      <vt:lpstr>Distribution</vt:lpstr>
      <vt:lpstr>Basic Kafka Operations</vt:lpstr>
      <vt:lpstr>Basic Kafka Operations</vt:lpstr>
      <vt:lpstr>Adding and removing topics</vt:lpstr>
      <vt:lpstr>Modifying topics</vt:lpstr>
      <vt:lpstr>Graceful shutdown</vt:lpstr>
      <vt:lpstr>Balancing leadership</vt:lpstr>
      <vt:lpstr>Checking consumer position</vt:lpstr>
      <vt:lpstr>Mirroring data between clusters</vt:lpstr>
      <vt:lpstr>Expanding your cluster</vt:lpstr>
      <vt:lpstr>Decommissioning brokers</vt:lpstr>
      <vt:lpstr>Increasing replication factor</vt:lpstr>
      <vt:lpstr>Other</vt:lpstr>
      <vt:lpstr>Other</vt:lpstr>
      <vt:lpstr>Extras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Apache Kafka Basics</dc:title>
  <dc:creator>Dyminski, Mateusz (Nokia - PL/Wroclaw)</dc:creator>
  <cp:lastModifiedBy>Dyminski, Mateusz (Nokia - PL/Wroclaw)</cp:lastModifiedBy>
  <cp:revision>13</cp:revision>
  <dcterms:created xsi:type="dcterms:W3CDTF">2019-07-07T14:40:32Z</dcterms:created>
  <dcterms:modified xsi:type="dcterms:W3CDTF">2021-12-04T18:49:44Z</dcterms:modified>
</cp:coreProperties>
</file>